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8" r:id="rId3"/>
    <p:sldId id="313" r:id="rId4"/>
    <p:sldId id="320" r:id="rId5"/>
    <p:sldId id="316" r:id="rId6"/>
    <p:sldId id="306" r:id="rId7"/>
    <p:sldId id="321" r:id="rId8"/>
    <p:sldId id="327" r:id="rId9"/>
    <p:sldId id="305" r:id="rId10"/>
    <p:sldId id="277" r:id="rId11"/>
    <p:sldId id="322" r:id="rId12"/>
    <p:sldId id="323" r:id="rId13"/>
    <p:sldId id="307" r:id="rId14"/>
    <p:sldId id="324" r:id="rId15"/>
    <p:sldId id="325" r:id="rId16"/>
    <p:sldId id="317" r:id="rId17"/>
    <p:sldId id="326" r:id="rId18"/>
    <p:sldId id="318" r:id="rId19"/>
    <p:sldId id="291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75852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97" d="100"/>
          <a:sy n="97" d="100"/>
        </p:scale>
        <p:origin x="8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F94834-7271-4A5D-A934-350DC130EF75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46164F-99AC-4EC6-8044-1F7782D4D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1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AFD7CD-616B-4001-BA11-C1614C5E1ECA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961E03-0D8D-4B4A-99F0-FB7BCFAE1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0209" y="3276600"/>
            <a:ext cx="8885105" cy="11430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  <a:effectLst>
            <a:reflection stA="48000" endPos="6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33350" y="4419600"/>
            <a:ext cx="8872538" cy="23749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3276601"/>
            <a:ext cx="603885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" y="4419600"/>
            <a:ext cx="459105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2" descr="J:\City Management\Community Information\Graphics - Templates\COJ logos\2014 Logos\Logo with Vision\Vision COJ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735013"/>
            <a:ext cx="59404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71920"/>
            <a:ext cx="3171550" cy="3233737"/>
          </a:xfrm>
          <a:prstGeom prst="rect">
            <a:avLst/>
          </a:prstGeom>
          <a:ln>
            <a:noFill/>
          </a:ln>
          <a:effectLst>
            <a:glow rad="177800">
              <a:schemeClr val="tx1">
                <a:lumMod val="95000"/>
                <a:lumOff val="5000"/>
                <a:alpha val="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639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14300" y="6267450"/>
            <a:ext cx="890111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3"/>
              </a:buBlip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8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2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2128044" y="3748882"/>
            <a:ext cx="4819650" cy="252412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4038600" cy="4572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4800600" y="1589488"/>
            <a:ext cx="4038600" cy="4572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8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2128044" y="3748882"/>
            <a:ext cx="4819650" cy="252412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0800000">
            <a:off x="133350" y="2285999"/>
            <a:ext cx="4278313" cy="252413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4664075" y="2286000"/>
            <a:ext cx="4341813" cy="252413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743200"/>
            <a:ext cx="4038600" cy="3429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2743200"/>
            <a:ext cx="4038600" cy="3418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177" y="1600200"/>
            <a:ext cx="394493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1979" y="1600200"/>
            <a:ext cx="394493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7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061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pic>
        <p:nvPicPr>
          <p:cNvPr id="7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8356" y="1524000"/>
            <a:ext cx="4972050" cy="39624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562600"/>
            <a:ext cx="6248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67818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7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4139829" cy="4495800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4"/>
              </a:buBlip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676400"/>
            <a:ext cx="4038600" cy="4495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8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76200"/>
            <a:ext cx="3352800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97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2971800" cy="472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3657600" y="304800"/>
            <a:ext cx="5029200" cy="58674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 descr="C:\Users\eppena\Pictures\wpp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4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3276601"/>
            <a:ext cx="64198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5276850" cy="1752600"/>
          </a:xfrm>
        </p:spPr>
        <p:txBody>
          <a:bodyPr/>
          <a:lstStyle/>
          <a:p>
            <a:r>
              <a:rPr lang="en-US" sz="2800" dirty="0"/>
              <a:t>Gale Price, AICP, EDFP</a:t>
            </a:r>
          </a:p>
          <a:p>
            <a:r>
              <a:rPr lang="en-US" sz="2800" dirty="0"/>
              <a:t>Economic Development Office</a:t>
            </a:r>
          </a:p>
          <a:p>
            <a:r>
              <a:rPr lang="en-US" sz="2800" dirty="0"/>
              <a:t>November 19, 2020</a:t>
            </a:r>
          </a:p>
        </p:txBody>
      </p:sp>
    </p:spTree>
    <p:extLst>
      <p:ext uri="{BB962C8B-B14F-4D97-AF65-F5344CB8AC3E}">
        <p14:creationId xmlns:p14="http://schemas.microsoft.com/office/powerpoint/2010/main" val="218649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1676400"/>
            <a:ext cx="82307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F02DF2-D2C9-4BE3-A046-EEEE77E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</p:spPr>
        <p:txBody>
          <a:bodyPr>
            <a:normAutofit/>
          </a:bodyPr>
          <a:lstStyle/>
          <a:p>
            <a:r>
              <a:rPr lang="en-US" dirty="0"/>
              <a:t>Along Comes The Project Discussions</a:t>
            </a:r>
          </a:p>
          <a:p>
            <a:pPr lvl="1"/>
            <a:r>
              <a:rPr lang="en-US" dirty="0"/>
              <a:t>The Glade, 260 High End, 89 Completed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pic>
        <p:nvPicPr>
          <p:cNvPr id="2050" name="Picture 2" descr="J:\Development\Economic Development\Images\2020 Nov Images\2020 The Glade Residences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17281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1676400"/>
            <a:ext cx="82307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F02DF2-D2C9-4BE3-A046-EEEE77E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</p:spPr>
        <p:txBody>
          <a:bodyPr>
            <a:normAutofit/>
          </a:bodyPr>
          <a:lstStyle/>
          <a:p>
            <a:r>
              <a:rPr lang="en-US" dirty="0"/>
              <a:t>Along Comes The Project Discussions</a:t>
            </a:r>
          </a:p>
          <a:p>
            <a:pPr lvl="1"/>
            <a:r>
              <a:rPr lang="en-US" dirty="0"/>
              <a:t>Diamond Ridge, 115 Market Rate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pic>
        <p:nvPicPr>
          <p:cNvPr id="3074" name="Picture 2" descr="J:\Development\Economic Development\Images\2020 Nov Images\2020 Nov Diamond Ridge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28622"/>
            <a:ext cx="6705600" cy="3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9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1676400"/>
            <a:ext cx="82307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F02DF2-D2C9-4BE3-A046-EEEE77E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</p:spPr>
        <p:txBody>
          <a:bodyPr>
            <a:normAutofit/>
          </a:bodyPr>
          <a:lstStyle/>
          <a:p>
            <a:r>
              <a:rPr lang="en-US" dirty="0"/>
              <a:t>Along Comes The Project Discussions</a:t>
            </a:r>
          </a:p>
          <a:p>
            <a:pPr lvl="1"/>
            <a:r>
              <a:rPr lang="en-US" dirty="0"/>
              <a:t>River Flats Project, Downtown 92 LIHTC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pic>
        <p:nvPicPr>
          <p:cNvPr id="4098" name="Picture 2" descr="J:\Development\Economic Development\Images\2020 Nov Images\2020 Nov River Flat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6" y="2895601"/>
            <a:ext cx="424489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ign on the side of a road&#10;&#10;Description automatically generated">
            <a:extLst>
              <a:ext uri="{FF2B5EF4-FFF2-40B4-BE49-F238E27FC236}">
                <a16:creationId xmlns:a16="http://schemas.microsoft.com/office/drawing/2014/main" id="{D530C977-64E6-4D8A-BD08-80B878A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89" y="2895601"/>
            <a:ext cx="3769514" cy="28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River Flats</a:t>
            </a:r>
          </a:p>
          <a:p>
            <a:pPr lvl="1"/>
            <a:r>
              <a:rPr lang="en-US" dirty="0"/>
              <a:t>November 2018 – Initial Discussions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019800" cy="332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2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River Flats</a:t>
            </a:r>
          </a:p>
          <a:p>
            <a:pPr lvl="1"/>
            <a:r>
              <a:rPr lang="en-US" dirty="0"/>
              <a:t>May 2019 </a:t>
            </a:r>
          </a:p>
          <a:p>
            <a:pPr lvl="2"/>
            <a:r>
              <a:rPr lang="en-US" dirty="0"/>
              <a:t>Tax Credits</a:t>
            </a:r>
          </a:p>
          <a:p>
            <a:pPr lvl="1"/>
            <a:r>
              <a:rPr lang="en-US" dirty="0"/>
              <a:t>Transition</a:t>
            </a:r>
          </a:p>
          <a:p>
            <a:pPr lvl="1"/>
            <a:r>
              <a:rPr lang="en-US" dirty="0"/>
              <a:t>Fall, 2019 </a:t>
            </a:r>
          </a:p>
          <a:p>
            <a:pPr lvl="2"/>
            <a:r>
              <a:rPr lang="en-US" dirty="0"/>
              <a:t>Negotiation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/>
          <a:stretch/>
        </p:blipFill>
        <p:spPr bwMode="auto">
          <a:xfrm>
            <a:off x="3631939" y="1752600"/>
            <a:ext cx="5258061" cy="411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4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River Flats</a:t>
            </a:r>
          </a:p>
          <a:p>
            <a:pPr lvl="1"/>
            <a:r>
              <a:rPr lang="en-US" dirty="0"/>
              <a:t>Angst?</a:t>
            </a:r>
          </a:p>
          <a:p>
            <a:pPr lvl="1"/>
            <a:r>
              <a:rPr lang="en-US" dirty="0"/>
              <a:t>Perception</a:t>
            </a:r>
          </a:p>
          <a:p>
            <a:pPr lvl="1"/>
            <a:r>
              <a:rPr lang="en-US" dirty="0"/>
              <a:t>Convincing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Financial Package Negotiation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584964" cy="287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3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Complexity In Structure</a:t>
            </a:r>
          </a:p>
          <a:p>
            <a:pPr lvl="1">
              <a:defRPr/>
            </a:pPr>
            <a:r>
              <a:rPr lang="en-US" dirty="0"/>
              <a:t>Evaluation Standard</a:t>
            </a:r>
          </a:p>
          <a:p>
            <a:pPr lvl="2">
              <a:defRPr/>
            </a:pPr>
            <a:r>
              <a:rPr lang="en-US" dirty="0"/>
              <a:t>LIHTC Not Traditional IRR</a:t>
            </a:r>
          </a:p>
          <a:p>
            <a:pPr lvl="2">
              <a:defRPr/>
            </a:pPr>
            <a:r>
              <a:rPr lang="en-US" dirty="0"/>
              <a:t>Developer Fee Out</a:t>
            </a:r>
          </a:p>
          <a:p>
            <a:pPr lvl="1">
              <a:defRPr/>
            </a:pPr>
            <a:r>
              <a:rPr lang="en-US" dirty="0"/>
              <a:t>Really was a “STACK” for Sources of Funds</a:t>
            </a:r>
          </a:p>
          <a:p>
            <a:pPr lvl="1">
              <a:defRPr/>
            </a:pPr>
            <a:r>
              <a:rPr lang="en-US" dirty="0"/>
              <a:t>Free City Land</a:t>
            </a:r>
          </a:p>
          <a:p>
            <a:pPr lvl="2">
              <a:defRPr/>
            </a:pPr>
            <a:r>
              <a:rPr lang="en-US" dirty="0"/>
              <a:t>CDBG, Relocation</a:t>
            </a:r>
          </a:p>
          <a:p>
            <a:pPr lvl="2">
              <a:defRPr/>
            </a:pPr>
            <a:r>
              <a:rPr lang="en-US" dirty="0"/>
              <a:t>Tax Increment Financing – Closed District, Adjoining District, Paygo</a:t>
            </a:r>
          </a:p>
          <a:p>
            <a:pPr lvl="2">
              <a:defRPr/>
            </a:pPr>
            <a:r>
              <a:rPr lang="en-US" dirty="0"/>
              <a:t>HOME</a:t>
            </a:r>
          </a:p>
          <a:p>
            <a:pPr lvl="1">
              <a:defRPr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</p:spTree>
    <p:extLst>
      <p:ext uri="{BB962C8B-B14F-4D97-AF65-F5344CB8AC3E}">
        <p14:creationId xmlns:p14="http://schemas.microsoft.com/office/powerpoint/2010/main" val="405726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Complexity In Structure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Paygo $1.905 Million Actual</a:t>
            </a:r>
          </a:p>
          <a:p>
            <a:r>
              <a:rPr lang="en-US" dirty="0"/>
              <a:t>Taxable Value, $4.8 Million</a:t>
            </a:r>
          </a:p>
          <a:p>
            <a:pPr lvl="1">
              <a:defRPr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93625-BFED-4254-A105-96615C78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47" y="2057400"/>
            <a:ext cx="724265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Debate</a:t>
            </a:r>
          </a:p>
          <a:p>
            <a:pPr lvl="1"/>
            <a:r>
              <a:rPr lang="en-US" dirty="0"/>
              <a:t>Investment Per Unit</a:t>
            </a:r>
          </a:p>
          <a:p>
            <a:pPr lvl="1"/>
            <a:r>
              <a:rPr lang="en-US" dirty="0"/>
              <a:t>HUD Updated Rental Rates and Incomes</a:t>
            </a:r>
          </a:p>
          <a:p>
            <a:pPr lvl="1"/>
            <a:r>
              <a:rPr lang="en-US" dirty="0"/>
              <a:t>Need to Support All Market Sectors</a:t>
            </a:r>
          </a:p>
          <a:p>
            <a:pPr lvl="1"/>
            <a:r>
              <a:rPr lang="en-US" dirty="0"/>
              <a:t>December 2019 and January 2020, Return of Policy Debate…..Infill vs. Brownfields vs. Greenfields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</p:spTree>
    <p:extLst>
      <p:ext uri="{BB962C8B-B14F-4D97-AF65-F5344CB8AC3E}">
        <p14:creationId xmlns:p14="http://schemas.microsoft.com/office/powerpoint/2010/main" val="60583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323685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Approved February 24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Opening April 2021</a:t>
            </a:r>
          </a:p>
          <a:p>
            <a:r>
              <a:rPr lang="en-US" dirty="0"/>
              <a:t>Summary - Importance</a:t>
            </a:r>
          </a:p>
          <a:p>
            <a:pPr lvl="1"/>
            <a:r>
              <a:rPr lang="en-US" dirty="0"/>
              <a:t>Housing Needed Across Board</a:t>
            </a:r>
          </a:p>
          <a:p>
            <a:pPr lvl="1"/>
            <a:r>
              <a:rPr lang="en-US" dirty="0"/>
              <a:t>Hit Three Market Segments, Different Product</a:t>
            </a:r>
          </a:p>
          <a:p>
            <a:pPr lvl="1"/>
            <a:r>
              <a:rPr lang="en-US" dirty="0"/>
              <a:t>Housing For Everyone</a:t>
            </a:r>
          </a:p>
          <a:p>
            <a:pPr lvl="1"/>
            <a:r>
              <a:rPr lang="en-US" dirty="0"/>
              <a:t>Long Road, Persuasion</a:t>
            </a:r>
          </a:p>
          <a:p>
            <a:pPr lvl="1"/>
            <a:r>
              <a:rPr lang="en-US" dirty="0"/>
              <a:t>Creating Additional Interest Community / Downtown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</p:spTree>
    <p:extLst>
      <p:ext uri="{BB962C8B-B14F-4D97-AF65-F5344CB8AC3E}">
        <p14:creationId xmlns:p14="http://schemas.microsoft.com/office/powerpoint/2010/main" val="187008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Janesville Background</a:t>
            </a:r>
          </a:p>
          <a:p>
            <a:r>
              <a:rPr lang="en-US" dirty="0"/>
              <a:t>Problem Set</a:t>
            </a:r>
          </a:p>
          <a:p>
            <a:pPr lvl="1"/>
            <a:r>
              <a:rPr lang="en-US" dirty="0"/>
              <a:t>Housing Issues</a:t>
            </a:r>
          </a:p>
          <a:p>
            <a:pPr lvl="1"/>
            <a:r>
              <a:rPr lang="en-US" dirty="0"/>
              <a:t>Community Education</a:t>
            </a:r>
          </a:p>
          <a:p>
            <a:pPr lvl="1"/>
            <a:r>
              <a:rPr lang="en-US" dirty="0"/>
              <a:t>Process</a:t>
            </a:r>
          </a:p>
          <a:p>
            <a:r>
              <a:rPr lang="en-US" dirty="0"/>
              <a:t>Economic Development Program</a:t>
            </a:r>
          </a:p>
          <a:p>
            <a:pPr lvl="1"/>
            <a:r>
              <a:rPr lang="en-US" dirty="0"/>
              <a:t>Links Between Housing and ED </a:t>
            </a:r>
          </a:p>
          <a:p>
            <a:r>
              <a:rPr lang="en-US" dirty="0"/>
              <a:t>Other Housing Projects</a:t>
            </a:r>
          </a:p>
          <a:p>
            <a:r>
              <a:rPr lang="en-US" dirty="0"/>
              <a:t>River Flats Affordable Project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</p:spTree>
    <p:extLst>
      <p:ext uri="{BB962C8B-B14F-4D97-AF65-F5344CB8AC3E}">
        <p14:creationId xmlns:p14="http://schemas.microsoft.com/office/powerpoint/2010/main" val="187008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315" y="1828800"/>
            <a:ext cx="8230703" cy="3276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Please contact the (Gale Price, Economic Development Office) for more information. </a:t>
            </a: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/>
              <a:t>608-755-3059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/>
              <a:t>www.ci.janesville.wi.us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Hope you found this informative.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91123"/>
            <a:ext cx="866667" cy="8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181600"/>
            <a:ext cx="1085714" cy="8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14906"/>
            <a:ext cx="14287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1676400"/>
            <a:ext cx="82307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F02DF2-D2C9-4BE3-A046-EEEE77E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2008, Closure of GM</a:t>
            </a:r>
          </a:p>
          <a:p>
            <a:pPr lvl="1"/>
            <a:r>
              <a:rPr lang="en-US" dirty="0"/>
              <a:t>Economy Tanks, Construction Dropped Off</a:t>
            </a:r>
          </a:p>
          <a:p>
            <a:pPr lvl="1"/>
            <a:r>
              <a:rPr lang="en-US" dirty="0"/>
              <a:t>Double Whammy for Janesville</a:t>
            </a:r>
          </a:p>
          <a:p>
            <a:pPr lvl="1"/>
            <a:r>
              <a:rPr lang="en-US" dirty="0"/>
              <a:t>Construction Crawled</a:t>
            </a:r>
          </a:p>
          <a:p>
            <a:pPr lvl="2"/>
            <a:r>
              <a:rPr lang="en-US" dirty="0"/>
              <a:t>218 New S&amp;2F Permits 2007</a:t>
            </a:r>
          </a:p>
          <a:p>
            <a:pPr lvl="2"/>
            <a:r>
              <a:rPr lang="en-US" dirty="0"/>
              <a:t>97 New S&amp;2F Permits 2017</a:t>
            </a:r>
          </a:p>
          <a:p>
            <a:pPr lvl="2"/>
            <a:r>
              <a:rPr lang="en-US" dirty="0"/>
              <a:t>110 New S&amp;2F Permits 2020</a:t>
            </a:r>
          </a:p>
          <a:p>
            <a:pPr lvl="1"/>
            <a:r>
              <a:rPr lang="en-US" dirty="0"/>
              <a:t>No New MF Since 2006, AH Since 1999</a:t>
            </a:r>
          </a:p>
          <a:p>
            <a:pPr lvl="1"/>
            <a:r>
              <a:rPr lang="en-US" dirty="0"/>
              <a:t>Stable Population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03AC323-F8EB-4A98-AFDB-15E1B0E87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8516"/>
          <a:stretch/>
        </p:blipFill>
        <p:spPr bwMode="auto">
          <a:xfrm rot="5400000">
            <a:off x="6465695" y="2754505"/>
            <a:ext cx="2036993" cy="21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Successful Economic Development Programs</a:t>
            </a:r>
          </a:p>
          <a:p>
            <a:r>
              <a:rPr lang="en-US" dirty="0"/>
              <a:t>2013 - 2017</a:t>
            </a:r>
          </a:p>
          <a:p>
            <a:pPr lvl="1"/>
            <a:r>
              <a:rPr lang="en-US" dirty="0"/>
              <a:t>26 Projects</a:t>
            </a:r>
          </a:p>
          <a:p>
            <a:pPr lvl="1"/>
            <a:r>
              <a:rPr lang="en-US" dirty="0"/>
              <a:t>Leveraged $133 Million In Investment</a:t>
            </a:r>
          </a:p>
          <a:p>
            <a:pPr lvl="1"/>
            <a:r>
              <a:rPr lang="en-US" dirty="0"/>
              <a:t>1100 Guaranteed New Jobs</a:t>
            </a:r>
          </a:p>
          <a:p>
            <a:pPr lvl="1"/>
            <a:r>
              <a:rPr lang="en-US" dirty="0"/>
              <a:t>Other Projects Self Sustained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</p:spTree>
    <p:extLst>
      <p:ext uri="{BB962C8B-B14F-4D97-AF65-F5344CB8AC3E}">
        <p14:creationId xmlns:p14="http://schemas.microsoft.com/office/powerpoint/2010/main" val="61515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1676400"/>
            <a:ext cx="82307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F02DF2-D2C9-4BE3-A046-EEEE77E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</p:spPr>
        <p:txBody>
          <a:bodyPr>
            <a:normAutofit/>
          </a:bodyPr>
          <a:lstStyle/>
          <a:p>
            <a:r>
              <a:rPr lang="en-US" dirty="0"/>
              <a:t>A Gradual and Slow Recovery</a:t>
            </a:r>
          </a:p>
          <a:p>
            <a:pPr lvl="1"/>
            <a:r>
              <a:rPr lang="en-US" dirty="0"/>
              <a:t>Single Digit Unemployment, July, 2011</a:t>
            </a:r>
          </a:p>
          <a:p>
            <a:pPr lvl="1"/>
            <a:r>
              <a:rPr lang="en-US" dirty="0"/>
              <a:t>3+ Unemployment, July, 2017</a:t>
            </a:r>
          </a:p>
          <a:p>
            <a:pPr lvl="1"/>
            <a:r>
              <a:rPr lang="en-US" dirty="0"/>
              <a:t>July, 2017  87,640 In workforce/ 4800+ more</a:t>
            </a:r>
          </a:p>
          <a:p>
            <a:pPr>
              <a:buNone/>
            </a:pPr>
            <a:r>
              <a:rPr lang="en-US" dirty="0"/>
              <a:t>No Decrease In Population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63844-DF4B-4C70-AFD5-36654F2C2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386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1676400"/>
            <a:ext cx="82307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F02DF2-D2C9-4BE3-A046-EEEE77E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Developed A Housing Issue.</a:t>
            </a:r>
          </a:p>
          <a:p>
            <a:pPr lvl="1"/>
            <a:r>
              <a:rPr lang="en-US" dirty="0"/>
              <a:t>Real Impacts?</a:t>
            </a:r>
          </a:p>
          <a:p>
            <a:pPr lvl="2"/>
            <a:r>
              <a:rPr lang="en-US" dirty="0"/>
              <a:t>Demand Greater Than Supply</a:t>
            </a:r>
          </a:p>
          <a:p>
            <a:pPr lvl="2"/>
            <a:r>
              <a:rPr lang="en-US" dirty="0"/>
              <a:t>Spikes In Costs to Develop</a:t>
            </a:r>
          </a:p>
          <a:p>
            <a:pPr lvl="2"/>
            <a:r>
              <a:rPr lang="en-US" dirty="0"/>
              <a:t>No Rent Growth</a:t>
            </a:r>
          </a:p>
          <a:p>
            <a:pPr lvl="2"/>
            <a:r>
              <a:rPr lang="en-US" dirty="0"/>
              <a:t>Local Unmet Needs</a:t>
            </a:r>
          </a:p>
          <a:p>
            <a:pPr lvl="2"/>
            <a:r>
              <a:rPr lang="en-US" dirty="0"/>
              <a:t>Labor Impacts</a:t>
            </a:r>
          </a:p>
          <a:p>
            <a:pPr lvl="2"/>
            <a:r>
              <a:rPr lang="en-US" dirty="0"/>
              <a:t>Squeeze On Affordable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How Do We Change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2E7E7-401A-437C-B593-B605EFEE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88" y="3802156"/>
            <a:ext cx="28765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Housing Shortage/Issues In Janesville?</a:t>
            </a:r>
          </a:p>
          <a:p>
            <a:pPr lvl="1"/>
            <a:r>
              <a:rPr lang="en-US" dirty="0"/>
              <a:t>Forward Janesville (Chamber) and City Both Summits </a:t>
            </a:r>
          </a:p>
          <a:p>
            <a:r>
              <a:rPr lang="en-US" dirty="0"/>
              <a:t>Wide Exposure</a:t>
            </a:r>
          </a:p>
          <a:p>
            <a:pPr lvl="1"/>
            <a:r>
              <a:rPr lang="en-US" dirty="0"/>
              <a:t>Outside Groups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Needs Discussion</a:t>
            </a:r>
          </a:p>
          <a:p>
            <a:pPr lvl="1"/>
            <a:r>
              <a:rPr lang="en-US" dirty="0"/>
              <a:t>Financing Gaps</a:t>
            </a:r>
          </a:p>
          <a:p>
            <a:pPr lvl="1"/>
            <a:r>
              <a:rPr lang="en-US" dirty="0"/>
              <a:t>Path Forward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pic>
        <p:nvPicPr>
          <p:cNvPr id="1027" name="Picture 3" descr="0c253d6d-0abc-490a-ac60-c917f164c5d5@namprd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000" r="22990"/>
          <a:stretch/>
        </p:blipFill>
        <p:spPr bwMode="auto">
          <a:xfrm rot="5400000">
            <a:off x="4315165" y="3533435"/>
            <a:ext cx="2334733" cy="27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7450" r="19315"/>
          <a:stretch/>
        </p:blipFill>
        <p:spPr bwMode="auto">
          <a:xfrm rot="5400000">
            <a:off x="6598475" y="2697924"/>
            <a:ext cx="25002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5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Path Forward</a:t>
            </a:r>
          </a:p>
          <a:p>
            <a:pPr lvl="1"/>
            <a:r>
              <a:rPr lang="en-US" dirty="0"/>
              <a:t>City is Dire Need of Housing</a:t>
            </a:r>
          </a:p>
          <a:p>
            <a:pPr lvl="1"/>
            <a:r>
              <a:rPr lang="en-US" dirty="0"/>
              <a:t>City Needs to Partner</a:t>
            </a:r>
          </a:p>
          <a:p>
            <a:pPr lvl="2"/>
            <a:r>
              <a:rPr lang="en-US" dirty="0"/>
              <a:t>Accept This Does Not Solve Itself</a:t>
            </a:r>
          </a:p>
          <a:p>
            <a:pPr lvl="2"/>
            <a:r>
              <a:rPr lang="en-US" dirty="0"/>
              <a:t>Close Financial Gap</a:t>
            </a:r>
          </a:p>
          <a:p>
            <a:pPr lvl="2"/>
            <a:r>
              <a:rPr lang="en-US" dirty="0"/>
              <a:t>Identify Opportunities</a:t>
            </a:r>
          </a:p>
          <a:p>
            <a:pPr lvl="1"/>
            <a:r>
              <a:rPr lang="en-US" dirty="0"/>
              <a:t>Address ALL Housing Needs</a:t>
            </a:r>
          </a:p>
          <a:p>
            <a:pPr lvl="2"/>
            <a:r>
              <a:rPr lang="en-US" dirty="0"/>
              <a:t>Price Points</a:t>
            </a:r>
          </a:p>
          <a:p>
            <a:pPr lvl="1"/>
            <a:r>
              <a:rPr lang="en-US" dirty="0"/>
              <a:t>Starts At Policy Level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</p:spTree>
    <p:extLst>
      <p:ext uri="{BB962C8B-B14F-4D97-AF65-F5344CB8AC3E}">
        <p14:creationId xmlns:p14="http://schemas.microsoft.com/office/powerpoint/2010/main" val="132674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DCHI WEBINAR</a:t>
            </a:r>
            <a:br>
              <a:rPr lang="en-US" dirty="0"/>
            </a:br>
            <a:r>
              <a:rPr lang="en-US" dirty="0"/>
              <a:t>TIF POLICIES HOUSING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1676400"/>
            <a:ext cx="82307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F02DF2-D2C9-4BE3-A046-EEEE77E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 Policies</a:t>
            </a:r>
          </a:p>
          <a:p>
            <a:pPr lvl="1"/>
            <a:r>
              <a:rPr lang="en-US" dirty="0"/>
              <a:t>Economic Development Policy 61 A and B</a:t>
            </a:r>
          </a:p>
          <a:p>
            <a:pPr lvl="2"/>
            <a:r>
              <a:rPr lang="en-US" dirty="0"/>
              <a:t>Industrial and Commercial ED Policies</a:t>
            </a:r>
          </a:p>
          <a:p>
            <a:pPr lvl="3"/>
            <a:r>
              <a:rPr lang="en-US" dirty="0"/>
              <a:t>Multifamily Development Not Permitted</a:t>
            </a:r>
          </a:p>
          <a:p>
            <a:pPr lvl="3"/>
            <a:r>
              <a:rPr lang="en-US" dirty="0"/>
              <a:t>TIF</a:t>
            </a:r>
          </a:p>
          <a:p>
            <a:pPr lvl="2"/>
            <a:r>
              <a:rPr lang="en-US" dirty="0"/>
              <a:t>Council Discussions</a:t>
            </a:r>
          </a:p>
          <a:p>
            <a:pPr lvl="3"/>
            <a:r>
              <a:rPr lang="en-US" dirty="0"/>
              <a:t>July and September</a:t>
            </a:r>
          </a:p>
          <a:p>
            <a:pPr lvl="3"/>
            <a:r>
              <a:rPr lang="en-US" dirty="0"/>
              <a:t>Definition if “Infill”</a:t>
            </a:r>
          </a:p>
          <a:p>
            <a:pPr lvl="2"/>
            <a:r>
              <a:rPr lang="en-US" dirty="0"/>
              <a:t>September 2018 – Policy Adopted</a:t>
            </a:r>
          </a:p>
          <a:p>
            <a:pPr lvl="3"/>
            <a:r>
              <a:rPr lang="en-US" dirty="0"/>
              <a:t>Council Cited Community Opportunity/Need</a:t>
            </a:r>
          </a:p>
          <a:p>
            <a:pPr lvl="3"/>
            <a:r>
              <a:rPr lang="en-US" dirty="0"/>
              <a:t>TIF Closure, Extension for Affordable, JRB Discussions</a:t>
            </a:r>
          </a:p>
          <a:p>
            <a:pPr lvl="3"/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8356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2015</Template>
  <TotalTime>4653</TotalTime>
  <Words>602</Words>
  <Application>Microsoft Office PowerPoint</Application>
  <PresentationFormat>On-screen Show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PowerPoint Template 2015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DCHI WEBINAR TIF POLICIES HOUSING</vt:lpstr>
      <vt:lpstr>Hope you found this informative.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darrm</dc:creator>
  <cp:lastModifiedBy>Parry, Olivia</cp:lastModifiedBy>
  <cp:revision>271</cp:revision>
  <cp:lastPrinted>2020-11-16T23:01:09Z</cp:lastPrinted>
  <dcterms:created xsi:type="dcterms:W3CDTF">2015-09-21T18:58:55Z</dcterms:created>
  <dcterms:modified xsi:type="dcterms:W3CDTF">2020-11-30T20:19:20Z</dcterms:modified>
</cp:coreProperties>
</file>