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24"/>
  </p:notesMasterIdLst>
  <p:sldIdLst>
    <p:sldId id="326" r:id="rId2"/>
    <p:sldId id="260" r:id="rId3"/>
    <p:sldId id="261" r:id="rId4"/>
    <p:sldId id="308" r:id="rId5"/>
    <p:sldId id="268" r:id="rId6"/>
    <p:sldId id="274" r:id="rId7"/>
    <p:sldId id="277" r:id="rId8"/>
    <p:sldId id="278" r:id="rId9"/>
    <p:sldId id="309" r:id="rId10"/>
    <p:sldId id="327" r:id="rId11"/>
    <p:sldId id="322" r:id="rId12"/>
    <p:sldId id="313" r:id="rId13"/>
    <p:sldId id="286" r:id="rId14"/>
    <p:sldId id="328" r:id="rId15"/>
    <p:sldId id="323" r:id="rId16"/>
    <p:sldId id="329" r:id="rId17"/>
    <p:sldId id="259" r:id="rId18"/>
    <p:sldId id="324" r:id="rId19"/>
    <p:sldId id="330" r:id="rId20"/>
    <p:sldId id="331" r:id="rId21"/>
    <p:sldId id="332" r:id="rId22"/>
    <p:sldId id="333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FFF080-2999-7F41-A7B1-39FC72FBE316}">
          <p14:sldIdLst>
            <p14:sldId id="326"/>
            <p14:sldId id="260"/>
            <p14:sldId id="261"/>
            <p14:sldId id="308"/>
            <p14:sldId id="268"/>
            <p14:sldId id="274"/>
            <p14:sldId id="277"/>
            <p14:sldId id="278"/>
            <p14:sldId id="309"/>
            <p14:sldId id="327"/>
            <p14:sldId id="322"/>
            <p14:sldId id="313"/>
            <p14:sldId id="286"/>
            <p14:sldId id="328"/>
            <p14:sldId id="323"/>
            <p14:sldId id="329"/>
            <p14:sldId id="259"/>
            <p14:sldId id="324"/>
            <p14:sldId id="330"/>
            <p14:sldId id="331"/>
            <p14:sldId id="332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AB78"/>
    <a:srgbClr val="908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87500" autoAdjust="0"/>
  </p:normalViewPr>
  <p:slideViewPr>
    <p:cSldViewPr snapToGrid="0" snapToObjects="1">
      <p:cViewPr varScale="1">
        <p:scale>
          <a:sx n="70" d="100"/>
          <a:sy n="70" d="100"/>
        </p:scale>
        <p:origin x="72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istin.runge\Downloads\Waunakee%20Median%20Incomes%20ACS%202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2017 Median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781182702136515E-2"/>
                  <c:y val="2.60523617783357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D4-49AB-9CDD-86FAF2E4D9DB}"/>
                </c:ext>
              </c:extLst>
            </c:dLbl>
            <c:dLbl>
              <c:idx val="1"/>
              <c:layout>
                <c:manualLayout>
                  <c:x val="8.7406313508454028E-2"/>
                  <c:y val="3.47158782982202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D4-49AB-9CDD-86FAF2E4D9DB}"/>
                </c:ext>
              </c:extLst>
            </c:dLbl>
            <c:dLbl>
              <c:idx val="2"/>
              <c:layout>
                <c:manualLayout>
                  <c:x val="7.9081902698125067E-2"/>
                  <c:y val="3.6868274309668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D4-49AB-9CDD-86FAF2E4D9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percentage"/>
            <c:noEndCap val="0"/>
            <c:val val="2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Sheet1!$A$7:$C$7</c:f>
              <c:strCache>
                <c:ptCount val="2"/>
                <c:pt idx="0">
                  <c:v>Waunakee</c:v>
                </c:pt>
                <c:pt idx="1">
                  <c:v>Dane County</c:v>
                </c:pt>
              </c:strCache>
            </c:strRef>
          </c:cat>
          <c:val>
            <c:numRef>
              <c:f>Sheet1!$A$8:$C$8</c:f>
              <c:numCache>
                <c:formatCode>_(* #,##0_);_(* \(#,##0\);_(* "-"??_);_(@_)</c:formatCode>
                <c:ptCount val="3"/>
                <c:pt idx="0">
                  <c:v>93132</c:v>
                </c:pt>
                <c:pt idx="1">
                  <c:v>64773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D4-49AB-9CDD-86FAF2E4D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772864"/>
        <c:axId val="142786944"/>
      </c:barChart>
      <c:catAx>
        <c:axId val="14277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86944"/>
        <c:crosses val="autoZero"/>
        <c:auto val="1"/>
        <c:lblAlgn val="ctr"/>
        <c:lblOffset val="100"/>
        <c:noMultiLvlLbl val="0"/>
      </c:catAx>
      <c:valAx>
        <c:axId val="14278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7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Fair Market Value Count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Sheet3!$A$2:$A$21</c:f>
              <c:strCache>
                <c:ptCount val="20"/>
                <c:pt idx="0">
                  <c:v>$0-99</c:v>
                </c:pt>
                <c:pt idx="1">
                  <c:v>$100 - 149</c:v>
                </c:pt>
                <c:pt idx="2">
                  <c:v>$150 - 199</c:v>
                </c:pt>
                <c:pt idx="3">
                  <c:v>$200 - 249</c:v>
                </c:pt>
                <c:pt idx="4">
                  <c:v>$259-299</c:v>
                </c:pt>
                <c:pt idx="5">
                  <c:v>$300-349</c:v>
                </c:pt>
                <c:pt idx="6">
                  <c:v>$350-399</c:v>
                </c:pt>
                <c:pt idx="7">
                  <c:v>$400-449</c:v>
                </c:pt>
                <c:pt idx="8">
                  <c:v>$450-499</c:v>
                </c:pt>
                <c:pt idx="9">
                  <c:v>$500-549</c:v>
                </c:pt>
                <c:pt idx="10">
                  <c:v>$550-599</c:v>
                </c:pt>
                <c:pt idx="11">
                  <c:v>$600-649</c:v>
                </c:pt>
                <c:pt idx="12">
                  <c:v>$650-699</c:v>
                </c:pt>
                <c:pt idx="13">
                  <c:v>$700-749</c:v>
                </c:pt>
                <c:pt idx="14">
                  <c:v>$750-799</c:v>
                </c:pt>
                <c:pt idx="15">
                  <c:v>$800-849</c:v>
                </c:pt>
                <c:pt idx="16">
                  <c:v>$850-899</c:v>
                </c:pt>
                <c:pt idx="17">
                  <c:v>$900-949</c:v>
                </c:pt>
                <c:pt idx="18">
                  <c:v>$950-999</c:v>
                </c:pt>
                <c:pt idx="19">
                  <c:v>$1 million +</c:v>
                </c:pt>
              </c:strCache>
            </c:strRef>
          </c:cat>
          <c:val>
            <c:numRef>
              <c:f>Sheet3!$C$2:$C$21</c:f>
              <c:numCache>
                <c:formatCode>General</c:formatCode>
                <c:ptCount val="20"/>
                <c:pt idx="0">
                  <c:v>1</c:v>
                </c:pt>
                <c:pt idx="1">
                  <c:v>12</c:v>
                </c:pt>
                <c:pt idx="2">
                  <c:v>117</c:v>
                </c:pt>
                <c:pt idx="3">
                  <c:v>435</c:v>
                </c:pt>
                <c:pt idx="4">
                  <c:v>559</c:v>
                </c:pt>
                <c:pt idx="5">
                  <c:v>506</c:v>
                </c:pt>
                <c:pt idx="6">
                  <c:v>455</c:v>
                </c:pt>
                <c:pt idx="7">
                  <c:v>430</c:v>
                </c:pt>
                <c:pt idx="8">
                  <c:v>385</c:v>
                </c:pt>
                <c:pt idx="9">
                  <c:v>256</c:v>
                </c:pt>
                <c:pt idx="10">
                  <c:v>170</c:v>
                </c:pt>
                <c:pt idx="11">
                  <c:v>107</c:v>
                </c:pt>
                <c:pt idx="12">
                  <c:v>67</c:v>
                </c:pt>
                <c:pt idx="13">
                  <c:v>37</c:v>
                </c:pt>
                <c:pt idx="14">
                  <c:v>25</c:v>
                </c:pt>
                <c:pt idx="15">
                  <c:v>13</c:v>
                </c:pt>
                <c:pt idx="16">
                  <c:v>8</c:v>
                </c:pt>
                <c:pt idx="17">
                  <c:v>3</c:v>
                </c:pt>
                <c:pt idx="18">
                  <c:v>3</c:v>
                </c:pt>
                <c:pt idx="1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A2-4AD3-89EB-FE47C0E38D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lt1">
                  <a:alpha val="40000"/>
                </a:schemeClr>
              </a:solidFill>
              <a:round/>
            </a:ln>
            <a:effectLst/>
          </c:spPr>
        </c:dropLines>
        <c:axId val="142722944"/>
        <c:axId val="142724480"/>
      </c:areaChart>
      <c:catAx>
        <c:axId val="14272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75" cap="flat" cmpd="sng" algn="ctr">
            <a:solidFill>
              <a:schemeClr val="lt1">
                <a:lumMod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24480"/>
        <c:crosses val="autoZero"/>
        <c:auto val="1"/>
        <c:lblAlgn val="ctr"/>
        <c:lblOffset val="100"/>
        <c:noMultiLvlLbl val="0"/>
      </c:catAx>
      <c:valAx>
        <c:axId val="1427244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prstDash val="sysDot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22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7">
  <cs:axisTitle>
    <cs:lnRef idx="0"/>
    <cs:fillRef idx="0"/>
    <cs:effectRef idx="0"/>
    <cs:fontRef idx="minor">
      <a:schemeClr val="lt1">
        <a:lumMod val="8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75" cap="flat" cmpd="sng" algn="ctr">
        <a:solidFill>
          <a:schemeClr val="lt1">
            <a:lumMod val="75000"/>
          </a:schemeClr>
        </a:solidFill>
        <a:round/>
        <a:headEnd type="none" w="sm" len="sm"/>
        <a:tailEnd type="none" w="sm" len="sm"/>
      </a:ln>
    </cs:spPr>
    <cs:defRPr sz="900" b="1" kern="1200" cap="all" baseline="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lt1">
            <a:lumMod val="7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85000"/>
      </a:schemeClr>
    </cs:fontRef>
    <cs:spPr>
      <a:solidFill>
        <a:schemeClr val="dk1">
          <a:lumMod val="65000"/>
          <a:lumOff val="35000"/>
        </a:schemeClr>
      </a:solidFill>
      <a:ln>
        <a:solidFill>
          <a:schemeClr val="lt1">
            <a:lumMod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50000"/>
      </a:schemeClr>
    </cs:fontRef>
    <cs:spPr>
      <a:ln w="9525">
        <a:solidFill>
          <a:schemeClr val="lt1">
            <a:lumMod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prstDash val="sysDot"/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6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bg1">
        <a:lumMod val="85000"/>
      </a:schemeClr>
    </cs:fontRef>
    <cs:spPr>
      <a:ln w="19050" cap="flat" cmpd="sng" algn="ctr">
        <a:solidFill>
          <a:schemeClr val="bg1">
            <a:lumMod val="85000"/>
          </a:schemeClr>
        </a:solidFill>
        <a:round/>
        <a:headEnd type="none" w="sm" len="sm"/>
        <a:tailEnd type="none" w="sm" len="sm"/>
      </a:ln>
    </cs:spPr>
    <cs:defRPr sz="900" b="1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ajor">
      <a:schemeClr val="lt1">
        <a:lumMod val="8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C87DEA-05A2-47B0-B772-5044D252FEA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7C866F-0A69-4FB4-AB6C-3D3580D14E14}">
      <dgm:prSet phldrT="[Text]" custT="1"/>
      <dgm:spPr/>
      <dgm:t>
        <a:bodyPr/>
        <a:lstStyle/>
        <a:p>
          <a:r>
            <a:rPr lang="en-US" sz="2400" dirty="0"/>
            <a:t>Capacity</a:t>
          </a:r>
        </a:p>
      </dgm:t>
    </dgm:pt>
    <dgm:pt modelId="{97D5DF87-A743-4601-A025-31605E8E61DF}" type="parTrans" cxnId="{505B5525-EE78-4EFC-877D-D8D35BFE012A}">
      <dgm:prSet/>
      <dgm:spPr/>
      <dgm:t>
        <a:bodyPr/>
        <a:lstStyle/>
        <a:p>
          <a:endParaRPr lang="en-US" sz="2400"/>
        </a:p>
      </dgm:t>
    </dgm:pt>
    <dgm:pt modelId="{2003FC8B-AD78-428D-B8D8-13E9BA800C6B}" type="sibTrans" cxnId="{505B5525-EE78-4EFC-877D-D8D35BFE012A}">
      <dgm:prSet/>
      <dgm:spPr/>
      <dgm:t>
        <a:bodyPr/>
        <a:lstStyle/>
        <a:p>
          <a:endParaRPr lang="en-US" sz="2400"/>
        </a:p>
      </dgm:t>
    </dgm:pt>
    <dgm:pt modelId="{4C3B5D4E-BA3B-4845-A1B4-4017AEF52A90}">
      <dgm:prSet phldrT="[Text]" custT="1"/>
      <dgm:spPr/>
      <dgm:t>
        <a:bodyPr/>
        <a:lstStyle/>
        <a:p>
          <a:r>
            <a:rPr lang="en-US" sz="2000" dirty="0"/>
            <a:t>Regional growth</a:t>
          </a:r>
        </a:p>
      </dgm:t>
    </dgm:pt>
    <dgm:pt modelId="{B4098CF2-ED29-41EC-A1F3-717B4B859B5D}" type="parTrans" cxnId="{C2A4899B-A104-4C26-93AE-7DFE7F0F8C17}">
      <dgm:prSet/>
      <dgm:spPr/>
      <dgm:t>
        <a:bodyPr/>
        <a:lstStyle/>
        <a:p>
          <a:endParaRPr lang="en-US" sz="2400"/>
        </a:p>
      </dgm:t>
    </dgm:pt>
    <dgm:pt modelId="{E328DA9C-8761-47E9-8413-E0B58DC46325}" type="sibTrans" cxnId="{C2A4899B-A104-4C26-93AE-7DFE7F0F8C17}">
      <dgm:prSet/>
      <dgm:spPr/>
      <dgm:t>
        <a:bodyPr/>
        <a:lstStyle/>
        <a:p>
          <a:endParaRPr lang="en-US" sz="2400"/>
        </a:p>
      </dgm:t>
    </dgm:pt>
    <dgm:pt modelId="{25C15F28-D5A6-4127-87BE-B4EDCFC0A4A0}">
      <dgm:prSet phldrT="[Text]" custT="1"/>
      <dgm:spPr/>
      <dgm:t>
        <a:bodyPr/>
        <a:lstStyle/>
        <a:p>
          <a:r>
            <a:rPr lang="en-US" sz="2000" dirty="0"/>
            <a:t>Resident profile</a:t>
          </a:r>
        </a:p>
      </dgm:t>
    </dgm:pt>
    <dgm:pt modelId="{14C2FE2D-C7E9-4C3E-887F-04FE903749F0}" type="parTrans" cxnId="{9FB101F0-9193-491D-A324-4FE8C33CA99F}">
      <dgm:prSet/>
      <dgm:spPr/>
      <dgm:t>
        <a:bodyPr/>
        <a:lstStyle/>
        <a:p>
          <a:endParaRPr lang="en-US" sz="2400"/>
        </a:p>
      </dgm:t>
    </dgm:pt>
    <dgm:pt modelId="{830E5259-AFAD-4AF4-8E04-D6DF8B7D1966}" type="sibTrans" cxnId="{9FB101F0-9193-491D-A324-4FE8C33CA99F}">
      <dgm:prSet/>
      <dgm:spPr/>
      <dgm:t>
        <a:bodyPr/>
        <a:lstStyle/>
        <a:p>
          <a:endParaRPr lang="en-US" sz="2400"/>
        </a:p>
      </dgm:t>
    </dgm:pt>
    <dgm:pt modelId="{3F2A3310-1287-4460-9C14-BDEA23A87C4B}">
      <dgm:prSet phldrT="[Text]" custT="1"/>
      <dgm:spPr/>
      <dgm:t>
        <a:bodyPr/>
        <a:lstStyle/>
        <a:p>
          <a:r>
            <a:rPr lang="en-US" sz="2400" dirty="0"/>
            <a:t>Decisions</a:t>
          </a:r>
        </a:p>
      </dgm:t>
    </dgm:pt>
    <dgm:pt modelId="{C3C253DD-D3B0-4542-8FA9-EDE467068DFB}" type="parTrans" cxnId="{A95B9A35-F4B5-4E3D-BEE1-A19FFB0A534E}">
      <dgm:prSet/>
      <dgm:spPr/>
      <dgm:t>
        <a:bodyPr/>
        <a:lstStyle/>
        <a:p>
          <a:endParaRPr lang="en-US" sz="2400"/>
        </a:p>
      </dgm:t>
    </dgm:pt>
    <dgm:pt modelId="{8BF6E944-7506-4F43-A309-137A4481E66C}" type="sibTrans" cxnId="{A95B9A35-F4B5-4E3D-BEE1-A19FFB0A534E}">
      <dgm:prSet/>
      <dgm:spPr/>
      <dgm:t>
        <a:bodyPr/>
        <a:lstStyle/>
        <a:p>
          <a:endParaRPr lang="en-US" sz="2400"/>
        </a:p>
      </dgm:t>
    </dgm:pt>
    <dgm:pt modelId="{84A49E49-48E6-4B78-AF60-F421FD1D3A25}">
      <dgm:prSet phldrT="[Text]" custT="1"/>
      <dgm:spPr/>
      <dgm:t>
        <a:bodyPr/>
        <a:lstStyle/>
        <a:p>
          <a:r>
            <a:rPr lang="en-US" sz="2000" dirty="0"/>
            <a:t>Housing stock inventory</a:t>
          </a:r>
        </a:p>
      </dgm:t>
    </dgm:pt>
    <dgm:pt modelId="{B9BD1E8E-B7F8-464D-8AED-1065C090DE4F}" type="parTrans" cxnId="{3C808580-378A-4731-885D-03B1BF93FA58}">
      <dgm:prSet/>
      <dgm:spPr/>
      <dgm:t>
        <a:bodyPr/>
        <a:lstStyle/>
        <a:p>
          <a:endParaRPr lang="en-US" sz="2400"/>
        </a:p>
      </dgm:t>
    </dgm:pt>
    <dgm:pt modelId="{E4621441-0C31-451E-82FB-A7A18646151F}" type="sibTrans" cxnId="{3C808580-378A-4731-885D-03B1BF93FA58}">
      <dgm:prSet/>
      <dgm:spPr/>
      <dgm:t>
        <a:bodyPr/>
        <a:lstStyle/>
        <a:p>
          <a:endParaRPr lang="en-US" sz="2400"/>
        </a:p>
      </dgm:t>
    </dgm:pt>
    <dgm:pt modelId="{96195F60-B033-4A86-9A7E-47875786264D}">
      <dgm:prSet phldrT="[Text]" custT="1"/>
      <dgm:spPr/>
      <dgm:t>
        <a:bodyPr/>
        <a:lstStyle/>
        <a:p>
          <a:r>
            <a:rPr lang="en-US" sz="2000" dirty="0"/>
            <a:t>Housing gap</a:t>
          </a:r>
        </a:p>
      </dgm:t>
    </dgm:pt>
    <dgm:pt modelId="{CD348EB4-1417-4CDD-9177-387ACB1C08B0}" type="parTrans" cxnId="{3B731F84-CD7F-45A8-B48E-E90EB594A771}">
      <dgm:prSet/>
      <dgm:spPr/>
      <dgm:t>
        <a:bodyPr/>
        <a:lstStyle/>
        <a:p>
          <a:endParaRPr lang="en-US" sz="2400"/>
        </a:p>
      </dgm:t>
    </dgm:pt>
    <dgm:pt modelId="{B6A5C53B-6EBD-4352-AD84-5E3F27D0A45B}" type="sibTrans" cxnId="{3B731F84-CD7F-45A8-B48E-E90EB594A771}">
      <dgm:prSet/>
      <dgm:spPr/>
      <dgm:t>
        <a:bodyPr/>
        <a:lstStyle/>
        <a:p>
          <a:endParaRPr lang="en-US" sz="2400"/>
        </a:p>
      </dgm:t>
    </dgm:pt>
    <dgm:pt modelId="{DC4A3051-9D99-445B-86B0-660E0E7BA623}">
      <dgm:prSet phldrT="[Text]" custT="1"/>
      <dgm:spPr/>
      <dgm:t>
        <a:bodyPr/>
        <a:lstStyle/>
        <a:p>
          <a:r>
            <a:rPr lang="en-US" sz="2400" dirty="0"/>
            <a:t>Developers</a:t>
          </a:r>
        </a:p>
      </dgm:t>
    </dgm:pt>
    <dgm:pt modelId="{2F971AEE-9499-40D1-8C09-E644DDD4F77F}" type="parTrans" cxnId="{9E4338CA-B717-4865-A162-9E8A0CA1B128}">
      <dgm:prSet/>
      <dgm:spPr/>
      <dgm:t>
        <a:bodyPr/>
        <a:lstStyle/>
        <a:p>
          <a:endParaRPr lang="en-US" sz="2400"/>
        </a:p>
      </dgm:t>
    </dgm:pt>
    <dgm:pt modelId="{1C5643CD-BC90-4260-8FAC-CBDBF8642486}" type="sibTrans" cxnId="{9E4338CA-B717-4865-A162-9E8A0CA1B128}">
      <dgm:prSet/>
      <dgm:spPr/>
      <dgm:t>
        <a:bodyPr/>
        <a:lstStyle/>
        <a:p>
          <a:endParaRPr lang="en-US" sz="2400"/>
        </a:p>
      </dgm:t>
    </dgm:pt>
    <dgm:pt modelId="{40822453-DD12-4702-94EC-3CE14A3F56C2}">
      <dgm:prSet phldrT="[Text]" custT="1"/>
      <dgm:spPr/>
      <dgm:t>
        <a:bodyPr/>
        <a:lstStyle/>
        <a:p>
          <a:r>
            <a:rPr lang="en-US" sz="2000" dirty="0"/>
            <a:t>Resident survey</a:t>
          </a:r>
        </a:p>
      </dgm:t>
    </dgm:pt>
    <dgm:pt modelId="{1F2F046B-4350-41BD-A998-5083954117EF}" type="parTrans" cxnId="{21955228-CCA1-4591-827C-7E7C0E5BD470}">
      <dgm:prSet/>
      <dgm:spPr/>
      <dgm:t>
        <a:bodyPr/>
        <a:lstStyle/>
        <a:p>
          <a:endParaRPr lang="en-US" sz="2400"/>
        </a:p>
      </dgm:t>
    </dgm:pt>
    <dgm:pt modelId="{4B68FEB2-EF75-4BE5-9807-591B7B556DC6}" type="sibTrans" cxnId="{21955228-CCA1-4591-827C-7E7C0E5BD470}">
      <dgm:prSet/>
      <dgm:spPr/>
      <dgm:t>
        <a:bodyPr/>
        <a:lstStyle/>
        <a:p>
          <a:endParaRPr lang="en-US" sz="2400"/>
        </a:p>
      </dgm:t>
    </dgm:pt>
    <dgm:pt modelId="{C5D0E8CF-2D80-47EB-84C7-24EBFBF2E335}">
      <dgm:prSet phldrT="[Text]" custT="1"/>
      <dgm:spPr/>
      <dgm:t>
        <a:bodyPr/>
        <a:lstStyle/>
        <a:p>
          <a:r>
            <a:rPr lang="en-US" sz="2000" dirty="0"/>
            <a:t>Commuter survey</a:t>
          </a:r>
        </a:p>
      </dgm:t>
    </dgm:pt>
    <dgm:pt modelId="{68425A7E-4666-4042-8381-F0191CD4634C}" type="parTrans" cxnId="{4E19A766-3D4A-4BB4-B97F-08F29EE5EE12}">
      <dgm:prSet/>
      <dgm:spPr/>
      <dgm:t>
        <a:bodyPr/>
        <a:lstStyle/>
        <a:p>
          <a:endParaRPr lang="en-US" sz="2400"/>
        </a:p>
      </dgm:t>
    </dgm:pt>
    <dgm:pt modelId="{6D0C6ADD-F9A4-493E-B97B-525AEC7B6471}" type="sibTrans" cxnId="{4E19A766-3D4A-4BB4-B97F-08F29EE5EE12}">
      <dgm:prSet/>
      <dgm:spPr/>
      <dgm:t>
        <a:bodyPr/>
        <a:lstStyle/>
        <a:p>
          <a:endParaRPr lang="en-US" sz="2400"/>
        </a:p>
      </dgm:t>
    </dgm:pt>
    <dgm:pt modelId="{5DDF802A-C588-473F-BBE4-5610B8308982}">
      <dgm:prSet phldrT="[Text]" custT="1"/>
      <dgm:spPr/>
      <dgm:t>
        <a:bodyPr/>
        <a:lstStyle/>
        <a:p>
          <a:endParaRPr lang="en-US" sz="2000" dirty="0"/>
        </a:p>
      </dgm:t>
    </dgm:pt>
    <dgm:pt modelId="{05D1384D-5DDE-4352-9E67-D3B3691CF8E7}" type="parTrans" cxnId="{CAA57ECB-02B5-457E-A556-0571F205A0D5}">
      <dgm:prSet/>
      <dgm:spPr/>
      <dgm:t>
        <a:bodyPr/>
        <a:lstStyle/>
        <a:p>
          <a:endParaRPr lang="en-US" sz="1600"/>
        </a:p>
      </dgm:t>
    </dgm:pt>
    <dgm:pt modelId="{74D169B8-BDF0-4C49-B1D8-478474D65C34}" type="sibTrans" cxnId="{CAA57ECB-02B5-457E-A556-0571F205A0D5}">
      <dgm:prSet/>
      <dgm:spPr/>
      <dgm:t>
        <a:bodyPr/>
        <a:lstStyle/>
        <a:p>
          <a:endParaRPr lang="en-US" sz="1600"/>
        </a:p>
      </dgm:t>
    </dgm:pt>
    <dgm:pt modelId="{98D1B917-CA52-4CE6-A7CA-403981FCB4B4}">
      <dgm:prSet phldrT="[Text]" custT="1"/>
      <dgm:spPr/>
      <dgm:t>
        <a:bodyPr/>
        <a:lstStyle/>
        <a:p>
          <a:r>
            <a:rPr lang="en-US" sz="2000" dirty="0"/>
            <a:t>Cost burdened household analysis</a:t>
          </a:r>
        </a:p>
      </dgm:t>
    </dgm:pt>
    <dgm:pt modelId="{A645E822-9923-4278-9E9B-A7B8152FF2B6}" type="parTrans" cxnId="{7EC386D2-F3C4-4714-B149-62A181E9B840}">
      <dgm:prSet/>
      <dgm:spPr/>
      <dgm:t>
        <a:bodyPr/>
        <a:lstStyle/>
        <a:p>
          <a:endParaRPr lang="en-US" sz="1600"/>
        </a:p>
      </dgm:t>
    </dgm:pt>
    <dgm:pt modelId="{C98A123D-6B85-4455-8144-E422DCA3EA9C}" type="sibTrans" cxnId="{7EC386D2-F3C4-4714-B149-62A181E9B840}">
      <dgm:prSet/>
      <dgm:spPr/>
      <dgm:t>
        <a:bodyPr/>
        <a:lstStyle/>
        <a:p>
          <a:endParaRPr lang="en-US" sz="1600"/>
        </a:p>
      </dgm:t>
    </dgm:pt>
    <dgm:pt modelId="{38E4DA72-6D31-4019-BB63-FF2643BD075B}">
      <dgm:prSet phldrT="[Text]" custT="1"/>
      <dgm:spPr/>
      <dgm:t>
        <a:bodyPr/>
        <a:lstStyle/>
        <a:p>
          <a:r>
            <a:rPr lang="en-US" sz="2000" dirty="0"/>
            <a:t>Public assistance profile</a:t>
          </a:r>
        </a:p>
      </dgm:t>
    </dgm:pt>
    <dgm:pt modelId="{380D651C-BF46-4845-8E03-D45212254200}" type="parTrans" cxnId="{3C1A1E60-EA05-450D-B3D2-A70B09464F42}">
      <dgm:prSet/>
      <dgm:spPr/>
      <dgm:t>
        <a:bodyPr/>
        <a:lstStyle/>
        <a:p>
          <a:endParaRPr lang="en-US" sz="1600"/>
        </a:p>
      </dgm:t>
    </dgm:pt>
    <dgm:pt modelId="{527F75B1-0D08-455D-8FB1-A94407C77083}" type="sibTrans" cxnId="{3C1A1E60-EA05-450D-B3D2-A70B09464F42}">
      <dgm:prSet/>
      <dgm:spPr/>
      <dgm:t>
        <a:bodyPr/>
        <a:lstStyle/>
        <a:p>
          <a:endParaRPr lang="en-US" sz="1600"/>
        </a:p>
      </dgm:t>
    </dgm:pt>
    <dgm:pt modelId="{F9813981-80F6-4BB3-8FCA-D85C75A4D677}">
      <dgm:prSet phldrT="[Text]" custT="1"/>
      <dgm:spPr/>
      <dgm:t>
        <a:bodyPr/>
        <a:lstStyle/>
        <a:p>
          <a:r>
            <a:rPr lang="en-US" sz="1600" dirty="0"/>
            <a:t>Earnings</a:t>
          </a:r>
        </a:p>
      </dgm:t>
    </dgm:pt>
    <dgm:pt modelId="{89653BB6-E031-49CB-B8F6-F4851D2FEF46}" type="parTrans" cxnId="{D206DE40-31ED-4C0C-83E6-853B2C2DBDAC}">
      <dgm:prSet/>
      <dgm:spPr/>
      <dgm:t>
        <a:bodyPr/>
        <a:lstStyle/>
        <a:p>
          <a:endParaRPr lang="en-US" sz="1600"/>
        </a:p>
      </dgm:t>
    </dgm:pt>
    <dgm:pt modelId="{00B3A05B-6C95-4504-8E3C-9C5D47F15035}" type="sibTrans" cxnId="{D206DE40-31ED-4C0C-83E6-853B2C2DBDAC}">
      <dgm:prSet/>
      <dgm:spPr/>
      <dgm:t>
        <a:bodyPr/>
        <a:lstStyle/>
        <a:p>
          <a:endParaRPr lang="en-US" sz="1600"/>
        </a:p>
      </dgm:t>
    </dgm:pt>
    <dgm:pt modelId="{3095CC1C-C4EE-4663-AA71-C2F47C706154}">
      <dgm:prSet phldrT="[Text]" custT="1"/>
      <dgm:spPr/>
      <dgm:t>
        <a:bodyPr/>
        <a:lstStyle/>
        <a:p>
          <a:r>
            <a:rPr lang="en-US" sz="1600" dirty="0"/>
            <a:t>Distance</a:t>
          </a:r>
        </a:p>
      </dgm:t>
    </dgm:pt>
    <dgm:pt modelId="{7DAAFA4D-B1CC-4736-BEC5-2515D09EBA90}" type="parTrans" cxnId="{4C3ED2E1-2DE9-4F71-833F-F7F484AF72A9}">
      <dgm:prSet/>
      <dgm:spPr/>
      <dgm:t>
        <a:bodyPr/>
        <a:lstStyle/>
        <a:p>
          <a:endParaRPr lang="en-US" sz="1600"/>
        </a:p>
      </dgm:t>
    </dgm:pt>
    <dgm:pt modelId="{B1C4F293-FE4C-4B53-9AD6-297BC8E6B72B}" type="sibTrans" cxnId="{4C3ED2E1-2DE9-4F71-833F-F7F484AF72A9}">
      <dgm:prSet/>
      <dgm:spPr/>
      <dgm:t>
        <a:bodyPr/>
        <a:lstStyle/>
        <a:p>
          <a:endParaRPr lang="en-US" sz="1600"/>
        </a:p>
      </dgm:t>
    </dgm:pt>
    <dgm:pt modelId="{029A9422-6B5D-4192-B005-064897F6D873}">
      <dgm:prSet phldrT="[Text]" custT="1"/>
      <dgm:spPr/>
      <dgm:t>
        <a:bodyPr/>
        <a:lstStyle/>
        <a:p>
          <a:r>
            <a:rPr lang="en-US" sz="1600" dirty="0"/>
            <a:t>Industry</a:t>
          </a:r>
        </a:p>
      </dgm:t>
    </dgm:pt>
    <dgm:pt modelId="{517AF6C0-BEF5-4187-B31A-A81F003F5F11}" type="parTrans" cxnId="{5AF3FE3D-16F8-4683-82E5-2788CD87B706}">
      <dgm:prSet/>
      <dgm:spPr/>
      <dgm:t>
        <a:bodyPr/>
        <a:lstStyle/>
        <a:p>
          <a:endParaRPr lang="en-US" sz="1600"/>
        </a:p>
      </dgm:t>
    </dgm:pt>
    <dgm:pt modelId="{BD4B2CAA-B4A6-4E5C-84B6-5458AE5318A2}" type="sibTrans" cxnId="{5AF3FE3D-16F8-4683-82E5-2788CD87B706}">
      <dgm:prSet/>
      <dgm:spPr/>
      <dgm:t>
        <a:bodyPr/>
        <a:lstStyle/>
        <a:p>
          <a:endParaRPr lang="en-US" sz="1600"/>
        </a:p>
      </dgm:t>
    </dgm:pt>
    <dgm:pt modelId="{D89C1F8E-6CB6-42FD-B1AD-F9B2D385A164}">
      <dgm:prSet phldrT="[Text]" custT="1"/>
      <dgm:spPr/>
      <dgm:t>
        <a:bodyPr/>
        <a:lstStyle/>
        <a:p>
          <a:r>
            <a:rPr lang="en-US" sz="2000" dirty="0"/>
            <a:t>Housing starts</a:t>
          </a:r>
        </a:p>
      </dgm:t>
    </dgm:pt>
    <dgm:pt modelId="{D5E54ED0-9A0E-4CB5-A281-C954AACE43A0}" type="parTrans" cxnId="{DC9F24B1-F958-4E2E-8122-2E21EA054D2C}">
      <dgm:prSet/>
      <dgm:spPr/>
      <dgm:t>
        <a:bodyPr/>
        <a:lstStyle/>
        <a:p>
          <a:endParaRPr lang="en-US" sz="1600"/>
        </a:p>
      </dgm:t>
    </dgm:pt>
    <dgm:pt modelId="{9848EBD1-CCB0-48C2-8339-2D7B029F9445}" type="sibTrans" cxnId="{DC9F24B1-F958-4E2E-8122-2E21EA054D2C}">
      <dgm:prSet/>
      <dgm:spPr/>
      <dgm:t>
        <a:bodyPr/>
        <a:lstStyle/>
        <a:p>
          <a:endParaRPr lang="en-US" sz="1600"/>
        </a:p>
      </dgm:t>
    </dgm:pt>
    <dgm:pt modelId="{420AABD4-CA2E-4A81-85D9-F75DC1B7D329}">
      <dgm:prSet phldrT="[Text]" custT="1"/>
      <dgm:spPr/>
      <dgm:t>
        <a:bodyPr/>
        <a:lstStyle/>
        <a:p>
          <a:r>
            <a:rPr lang="en-US" sz="2000" dirty="0"/>
            <a:t>HUD-estimated affordable ownership levels for county</a:t>
          </a:r>
        </a:p>
      </dgm:t>
    </dgm:pt>
    <dgm:pt modelId="{42C3A685-2806-4D7D-8964-70C4FB921AA6}" type="parTrans" cxnId="{8B10ECCA-1305-41C6-A239-6B1B10749804}">
      <dgm:prSet/>
      <dgm:spPr/>
      <dgm:t>
        <a:bodyPr/>
        <a:lstStyle/>
        <a:p>
          <a:endParaRPr lang="en-US" sz="1600"/>
        </a:p>
      </dgm:t>
    </dgm:pt>
    <dgm:pt modelId="{E55083F8-841F-4C50-A3D6-549EE5FA2CE0}" type="sibTrans" cxnId="{8B10ECCA-1305-41C6-A239-6B1B10749804}">
      <dgm:prSet/>
      <dgm:spPr/>
      <dgm:t>
        <a:bodyPr/>
        <a:lstStyle/>
        <a:p>
          <a:endParaRPr lang="en-US" sz="1600"/>
        </a:p>
      </dgm:t>
    </dgm:pt>
    <dgm:pt modelId="{1DED605B-7451-4352-A496-11872D088CA9}">
      <dgm:prSet phldrT="[Text]" custT="1"/>
      <dgm:spPr/>
      <dgm:t>
        <a:bodyPr/>
        <a:lstStyle/>
        <a:p>
          <a:r>
            <a:rPr lang="en-US" sz="1600" dirty="0"/>
            <a:t>Perception of problem</a:t>
          </a:r>
        </a:p>
      </dgm:t>
    </dgm:pt>
    <dgm:pt modelId="{E92A728A-2794-405F-BFE9-658AF376447C}" type="parTrans" cxnId="{632050C3-5C77-404D-B734-B4035ADC6488}">
      <dgm:prSet/>
      <dgm:spPr/>
      <dgm:t>
        <a:bodyPr/>
        <a:lstStyle/>
        <a:p>
          <a:endParaRPr lang="en-US" sz="1600"/>
        </a:p>
      </dgm:t>
    </dgm:pt>
    <dgm:pt modelId="{8D4063BE-41AD-4FDF-81AA-5EA5FFBE996A}" type="sibTrans" cxnId="{632050C3-5C77-404D-B734-B4035ADC6488}">
      <dgm:prSet/>
      <dgm:spPr/>
      <dgm:t>
        <a:bodyPr/>
        <a:lstStyle/>
        <a:p>
          <a:endParaRPr lang="en-US" sz="1600"/>
        </a:p>
      </dgm:t>
    </dgm:pt>
    <dgm:pt modelId="{1179203A-CE84-45CF-97B6-4C955C56D10F}">
      <dgm:prSet phldrT="[Text]" custT="1"/>
      <dgm:spPr/>
      <dgm:t>
        <a:bodyPr/>
        <a:lstStyle/>
        <a:p>
          <a:r>
            <a:rPr lang="en-US" sz="1600" dirty="0"/>
            <a:t>Priorities</a:t>
          </a:r>
        </a:p>
      </dgm:t>
    </dgm:pt>
    <dgm:pt modelId="{C9DE1455-0DB5-48E7-B9F3-53DCE305160E}" type="parTrans" cxnId="{E308C467-CE81-4561-AAD3-9D14B5AC3E1C}">
      <dgm:prSet/>
      <dgm:spPr/>
      <dgm:t>
        <a:bodyPr/>
        <a:lstStyle/>
        <a:p>
          <a:endParaRPr lang="en-US" sz="1600"/>
        </a:p>
      </dgm:t>
    </dgm:pt>
    <dgm:pt modelId="{EA800683-0A02-4FBE-922C-EF8AFE71187C}" type="sibTrans" cxnId="{E308C467-CE81-4561-AAD3-9D14B5AC3E1C}">
      <dgm:prSet/>
      <dgm:spPr/>
      <dgm:t>
        <a:bodyPr/>
        <a:lstStyle/>
        <a:p>
          <a:endParaRPr lang="en-US" sz="1600"/>
        </a:p>
      </dgm:t>
    </dgm:pt>
    <dgm:pt modelId="{3D0E4BDD-09DD-46E8-9EAA-91AFF455DE62}">
      <dgm:prSet phldrT="[Text]" custT="1"/>
      <dgm:spPr/>
      <dgm:t>
        <a:bodyPr/>
        <a:lstStyle/>
        <a:p>
          <a:r>
            <a:rPr lang="en-US" sz="1600" dirty="0"/>
            <a:t>Attitude toward specific segments</a:t>
          </a:r>
        </a:p>
      </dgm:t>
    </dgm:pt>
    <dgm:pt modelId="{250E1919-238A-477C-8822-E9E093E7733F}" type="parTrans" cxnId="{6F1F5D38-0458-4946-ABBD-7E423F06E2B1}">
      <dgm:prSet/>
      <dgm:spPr/>
      <dgm:t>
        <a:bodyPr/>
        <a:lstStyle/>
        <a:p>
          <a:endParaRPr lang="en-US" sz="1600"/>
        </a:p>
      </dgm:t>
    </dgm:pt>
    <dgm:pt modelId="{100F7461-1F03-4401-AE0D-E08B1BA84812}" type="sibTrans" cxnId="{6F1F5D38-0458-4946-ABBD-7E423F06E2B1}">
      <dgm:prSet/>
      <dgm:spPr/>
      <dgm:t>
        <a:bodyPr/>
        <a:lstStyle/>
        <a:p>
          <a:endParaRPr lang="en-US" sz="1600"/>
        </a:p>
      </dgm:t>
    </dgm:pt>
    <dgm:pt modelId="{098D7BF9-75ED-4806-BAC2-1EB55A8B9FC7}">
      <dgm:prSet phldrT="[Text]" custT="1"/>
      <dgm:spPr/>
      <dgm:t>
        <a:bodyPr/>
        <a:lstStyle/>
        <a:p>
          <a:r>
            <a:rPr lang="en-US" sz="1600" dirty="0"/>
            <a:t>Perception of Waunakee</a:t>
          </a:r>
        </a:p>
      </dgm:t>
    </dgm:pt>
    <dgm:pt modelId="{16BDCA00-F997-4407-831C-E8941A9B500B}" type="parTrans" cxnId="{8068A307-8921-4C41-8142-F275EDE258BD}">
      <dgm:prSet/>
      <dgm:spPr/>
      <dgm:t>
        <a:bodyPr/>
        <a:lstStyle/>
        <a:p>
          <a:endParaRPr lang="en-US" sz="1600"/>
        </a:p>
      </dgm:t>
    </dgm:pt>
    <dgm:pt modelId="{9AD25D73-95C6-416F-AE14-B4714CF9EA27}" type="sibTrans" cxnId="{8068A307-8921-4C41-8142-F275EDE258BD}">
      <dgm:prSet/>
      <dgm:spPr/>
      <dgm:t>
        <a:bodyPr/>
        <a:lstStyle/>
        <a:p>
          <a:endParaRPr lang="en-US" sz="1600"/>
        </a:p>
      </dgm:t>
    </dgm:pt>
    <dgm:pt modelId="{013DEE7D-10A4-439E-A879-388DE9F5456E}">
      <dgm:prSet phldrT="[Text]" custT="1"/>
      <dgm:spPr/>
      <dgm:t>
        <a:bodyPr/>
        <a:lstStyle/>
        <a:p>
          <a:r>
            <a:rPr lang="en-US" sz="1600" dirty="0"/>
            <a:t>Price target</a:t>
          </a:r>
        </a:p>
      </dgm:t>
    </dgm:pt>
    <dgm:pt modelId="{9ACFA23D-FB3E-4B7C-93EB-B2C77263719C}" type="parTrans" cxnId="{9838CDBD-DBF1-4637-B7E8-0B0AAF2A7DFE}">
      <dgm:prSet/>
      <dgm:spPr/>
      <dgm:t>
        <a:bodyPr/>
        <a:lstStyle/>
        <a:p>
          <a:endParaRPr lang="en-US" sz="1600"/>
        </a:p>
      </dgm:t>
    </dgm:pt>
    <dgm:pt modelId="{4DA47044-8B1F-496D-8F55-4D1D815B5E3C}" type="sibTrans" cxnId="{9838CDBD-DBF1-4637-B7E8-0B0AAF2A7DFE}">
      <dgm:prSet/>
      <dgm:spPr/>
      <dgm:t>
        <a:bodyPr/>
        <a:lstStyle/>
        <a:p>
          <a:endParaRPr lang="en-US" sz="1600"/>
        </a:p>
      </dgm:t>
    </dgm:pt>
    <dgm:pt modelId="{254DD6BF-24A7-4844-970C-E2DC7BD9C27D}">
      <dgm:prSet phldrT="[Text]" custT="1"/>
      <dgm:spPr/>
      <dgm:t>
        <a:bodyPr/>
        <a:lstStyle/>
        <a:p>
          <a:endParaRPr lang="en-US" sz="2000" dirty="0"/>
        </a:p>
      </dgm:t>
    </dgm:pt>
    <dgm:pt modelId="{635647F9-37ED-44F9-8C4E-D652E59CD58D}" type="parTrans" cxnId="{922DE9C8-3CE3-4C83-AF01-2AB822CCE2B2}">
      <dgm:prSet/>
      <dgm:spPr/>
      <dgm:t>
        <a:bodyPr/>
        <a:lstStyle/>
        <a:p>
          <a:endParaRPr lang="en-US" sz="1600"/>
        </a:p>
      </dgm:t>
    </dgm:pt>
    <dgm:pt modelId="{DA77B10C-DED4-4D82-9315-47C982F6008D}" type="sibTrans" cxnId="{922DE9C8-3CE3-4C83-AF01-2AB822CCE2B2}">
      <dgm:prSet/>
      <dgm:spPr/>
      <dgm:t>
        <a:bodyPr/>
        <a:lstStyle/>
        <a:p>
          <a:endParaRPr lang="en-US" sz="1600"/>
        </a:p>
      </dgm:t>
    </dgm:pt>
    <dgm:pt modelId="{69F3FBE5-47C2-4FB2-A5EF-DDC69A0E704C}">
      <dgm:prSet phldrT="[Text]" custT="1"/>
      <dgm:spPr/>
      <dgm:t>
        <a:bodyPr/>
        <a:lstStyle/>
        <a:p>
          <a:r>
            <a:rPr lang="en-US" sz="1600" dirty="0"/>
            <a:t>Perception of home prices</a:t>
          </a:r>
        </a:p>
      </dgm:t>
    </dgm:pt>
    <dgm:pt modelId="{EB85E582-DFA0-4C40-8A0D-352BA66BE8BD}" type="parTrans" cxnId="{369D3001-DB0C-4208-AB5A-06395898DF1D}">
      <dgm:prSet/>
      <dgm:spPr/>
      <dgm:t>
        <a:bodyPr/>
        <a:lstStyle/>
        <a:p>
          <a:endParaRPr lang="en-US" sz="1600"/>
        </a:p>
      </dgm:t>
    </dgm:pt>
    <dgm:pt modelId="{893CCE87-A64F-435E-8808-84407FAA2591}" type="sibTrans" cxnId="{369D3001-DB0C-4208-AB5A-06395898DF1D}">
      <dgm:prSet/>
      <dgm:spPr/>
      <dgm:t>
        <a:bodyPr/>
        <a:lstStyle/>
        <a:p>
          <a:endParaRPr lang="en-US" sz="1600"/>
        </a:p>
      </dgm:t>
    </dgm:pt>
    <dgm:pt modelId="{2BAAF677-B5EA-4B6A-B5DF-21FB0F7FE7CF}">
      <dgm:prSet phldrT="[Text]" custT="1"/>
      <dgm:spPr/>
      <dgm:t>
        <a:bodyPr/>
        <a:lstStyle/>
        <a:p>
          <a:r>
            <a:rPr lang="en-US" sz="1600" dirty="0"/>
            <a:t>Willingness to move</a:t>
          </a:r>
        </a:p>
      </dgm:t>
    </dgm:pt>
    <dgm:pt modelId="{FA9DF142-0CE0-49EF-9DE8-914B5B20B46C}" type="parTrans" cxnId="{5E5BA8ED-5DA8-4240-8551-630A8D1C32E9}">
      <dgm:prSet/>
      <dgm:spPr/>
      <dgm:t>
        <a:bodyPr/>
        <a:lstStyle/>
        <a:p>
          <a:endParaRPr lang="en-US" sz="1600"/>
        </a:p>
      </dgm:t>
    </dgm:pt>
    <dgm:pt modelId="{44F26E04-0AAD-48C2-8F3F-7B4586A7CB30}" type="sibTrans" cxnId="{5E5BA8ED-5DA8-4240-8551-630A8D1C32E9}">
      <dgm:prSet/>
      <dgm:spPr/>
      <dgm:t>
        <a:bodyPr/>
        <a:lstStyle/>
        <a:p>
          <a:endParaRPr lang="en-US" sz="1600"/>
        </a:p>
      </dgm:t>
    </dgm:pt>
    <dgm:pt modelId="{90EF6BBD-025C-4454-BC71-9293E8F3DCDE}">
      <dgm:prSet phldrT="[Text]" custT="1"/>
      <dgm:spPr/>
      <dgm:t>
        <a:bodyPr/>
        <a:lstStyle/>
        <a:p>
          <a:endParaRPr lang="en-US" sz="800" dirty="0"/>
        </a:p>
      </dgm:t>
    </dgm:pt>
    <dgm:pt modelId="{23C8A9CA-9E97-4F8E-B4FC-1B067E0FBF9F}" type="parTrans" cxnId="{9E893FB0-7E45-4E06-BB91-2A3AEA1B5653}">
      <dgm:prSet/>
      <dgm:spPr/>
      <dgm:t>
        <a:bodyPr/>
        <a:lstStyle/>
        <a:p>
          <a:endParaRPr lang="en-US"/>
        </a:p>
      </dgm:t>
    </dgm:pt>
    <dgm:pt modelId="{F287D08D-BBB3-4877-987D-074F6E3F87CA}" type="sibTrans" cxnId="{9E893FB0-7E45-4E06-BB91-2A3AEA1B5653}">
      <dgm:prSet/>
      <dgm:spPr/>
      <dgm:t>
        <a:bodyPr/>
        <a:lstStyle/>
        <a:p>
          <a:endParaRPr lang="en-US"/>
        </a:p>
      </dgm:t>
    </dgm:pt>
    <dgm:pt modelId="{EFCA67C3-47B1-4BAF-846C-F99E934CB634}">
      <dgm:prSet phldrT="[Text]" custT="1"/>
      <dgm:spPr/>
      <dgm:t>
        <a:bodyPr/>
        <a:lstStyle/>
        <a:p>
          <a:endParaRPr lang="en-US" sz="800" dirty="0"/>
        </a:p>
      </dgm:t>
    </dgm:pt>
    <dgm:pt modelId="{4F67FDCB-3D9E-40E2-B952-E7167A17CD4B}" type="parTrans" cxnId="{85124A2B-B929-49E7-9E30-675F0BA32D2E}">
      <dgm:prSet/>
      <dgm:spPr/>
      <dgm:t>
        <a:bodyPr/>
        <a:lstStyle/>
        <a:p>
          <a:endParaRPr lang="en-US"/>
        </a:p>
      </dgm:t>
    </dgm:pt>
    <dgm:pt modelId="{E10B7399-5902-42D7-923D-0D6BCD2D9A79}" type="sibTrans" cxnId="{85124A2B-B929-49E7-9E30-675F0BA32D2E}">
      <dgm:prSet/>
      <dgm:spPr/>
      <dgm:t>
        <a:bodyPr/>
        <a:lstStyle/>
        <a:p>
          <a:endParaRPr lang="en-US"/>
        </a:p>
      </dgm:t>
    </dgm:pt>
    <dgm:pt modelId="{71DF3D98-50AE-4DB0-8B5C-DEC0E43EC0E4}">
      <dgm:prSet phldrT="[Text]" custT="1"/>
      <dgm:spPr/>
      <dgm:t>
        <a:bodyPr/>
        <a:lstStyle/>
        <a:p>
          <a:endParaRPr lang="en-US" sz="800" dirty="0"/>
        </a:p>
      </dgm:t>
    </dgm:pt>
    <dgm:pt modelId="{5D77CAC3-C632-4FF4-89D1-482361B378A0}" type="parTrans" cxnId="{C52DA507-FADC-4CF9-AC6D-23C11E009F77}">
      <dgm:prSet/>
      <dgm:spPr/>
      <dgm:t>
        <a:bodyPr/>
        <a:lstStyle/>
        <a:p>
          <a:endParaRPr lang="en-US"/>
        </a:p>
      </dgm:t>
    </dgm:pt>
    <dgm:pt modelId="{68C27C73-9C4C-4F03-A3D7-8CBA1530BDF2}" type="sibTrans" cxnId="{C52DA507-FADC-4CF9-AC6D-23C11E009F77}">
      <dgm:prSet/>
      <dgm:spPr/>
      <dgm:t>
        <a:bodyPr/>
        <a:lstStyle/>
        <a:p>
          <a:endParaRPr lang="en-US"/>
        </a:p>
      </dgm:t>
    </dgm:pt>
    <dgm:pt modelId="{77D71D32-A8A3-477E-A4D2-D34CA6656758}">
      <dgm:prSet phldrT="[Text]" custT="1"/>
      <dgm:spPr/>
      <dgm:t>
        <a:bodyPr/>
        <a:lstStyle/>
        <a:p>
          <a:endParaRPr lang="en-US" sz="800" dirty="0"/>
        </a:p>
      </dgm:t>
    </dgm:pt>
    <dgm:pt modelId="{48A69C44-3F1A-4A7D-9F13-ABAF02A9C0A5}" type="parTrans" cxnId="{13B10900-49E2-4792-93B2-E40F43CBB4D1}">
      <dgm:prSet/>
      <dgm:spPr/>
      <dgm:t>
        <a:bodyPr/>
        <a:lstStyle/>
        <a:p>
          <a:endParaRPr lang="en-US"/>
        </a:p>
      </dgm:t>
    </dgm:pt>
    <dgm:pt modelId="{2EBA09A6-771F-4233-AA79-E1A6D6826FEB}" type="sibTrans" cxnId="{13B10900-49E2-4792-93B2-E40F43CBB4D1}">
      <dgm:prSet/>
      <dgm:spPr/>
      <dgm:t>
        <a:bodyPr/>
        <a:lstStyle/>
        <a:p>
          <a:endParaRPr lang="en-US"/>
        </a:p>
      </dgm:t>
    </dgm:pt>
    <dgm:pt modelId="{33655EA1-532E-4E4F-B23D-D34AEDCDEC54}">
      <dgm:prSet phldrT="[Text]" custT="1"/>
      <dgm:spPr/>
      <dgm:t>
        <a:bodyPr/>
        <a:lstStyle/>
        <a:p>
          <a:endParaRPr lang="en-US" sz="800" dirty="0"/>
        </a:p>
      </dgm:t>
    </dgm:pt>
    <dgm:pt modelId="{AA3FE732-008E-4BFB-9129-607BD43B1609}" type="parTrans" cxnId="{6EC27569-33E1-43D4-9760-308BBCD10266}">
      <dgm:prSet/>
      <dgm:spPr/>
      <dgm:t>
        <a:bodyPr/>
        <a:lstStyle/>
        <a:p>
          <a:endParaRPr lang="en-US"/>
        </a:p>
      </dgm:t>
    </dgm:pt>
    <dgm:pt modelId="{455C526C-AB99-4C1E-A94C-F3DDC5D71197}" type="sibTrans" cxnId="{6EC27569-33E1-43D4-9760-308BBCD10266}">
      <dgm:prSet/>
      <dgm:spPr/>
      <dgm:t>
        <a:bodyPr/>
        <a:lstStyle/>
        <a:p>
          <a:endParaRPr lang="en-US"/>
        </a:p>
      </dgm:t>
    </dgm:pt>
    <dgm:pt modelId="{20DB5C9D-40DB-4530-B7E4-14B57ED96103}">
      <dgm:prSet phldrT="[Text]" custT="1"/>
      <dgm:spPr/>
      <dgm:t>
        <a:bodyPr/>
        <a:lstStyle/>
        <a:p>
          <a:endParaRPr lang="en-US" sz="800" dirty="0"/>
        </a:p>
      </dgm:t>
    </dgm:pt>
    <dgm:pt modelId="{81760A84-8BF4-435C-AD43-FFFF5C816157}" type="parTrans" cxnId="{6A64603C-BB9E-402E-BF5A-9B9471C4F616}">
      <dgm:prSet/>
      <dgm:spPr/>
      <dgm:t>
        <a:bodyPr/>
        <a:lstStyle/>
        <a:p>
          <a:endParaRPr lang="en-US"/>
        </a:p>
      </dgm:t>
    </dgm:pt>
    <dgm:pt modelId="{B3DC2A40-D3A3-4D4C-953D-0E04DF9B7D89}" type="sibTrans" cxnId="{6A64603C-BB9E-402E-BF5A-9B9471C4F616}">
      <dgm:prSet/>
      <dgm:spPr/>
      <dgm:t>
        <a:bodyPr/>
        <a:lstStyle/>
        <a:p>
          <a:endParaRPr lang="en-US"/>
        </a:p>
      </dgm:t>
    </dgm:pt>
    <dgm:pt modelId="{D9F9A4AB-D386-4794-902F-39CAB77C736C}">
      <dgm:prSet phldrT="[Text]" custT="1"/>
      <dgm:spPr/>
      <dgm:t>
        <a:bodyPr/>
        <a:lstStyle/>
        <a:p>
          <a:endParaRPr lang="en-US" sz="800" dirty="0"/>
        </a:p>
      </dgm:t>
    </dgm:pt>
    <dgm:pt modelId="{5D474744-C147-41A0-A12A-B9BC43897BE4}" type="parTrans" cxnId="{4390679F-8CE6-4E24-AFC9-7C7B15F605DE}">
      <dgm:prSet/>
      <dgm:spPr/>
      <dgm:t>
        <a:bodyPr/>
        <a:lstStyle/>
        <a:p>
          <a:endParaRPr lang="en-US"/>
        </a:p>
      </dgm:t>
    </dgm:pt>
    <dgm:pt modelId="{28E11869-E135-4AC3-B899-1264AD4CE1EC}" type="sibTrans" cxnId="{4390679F-8CE6-4E24-AFC9-7C7B15F605DE}">
      <dgm:prSet/>
      <dgm:spPr/>
      <dgm:t>
        <a:bodyPr/>
        <a:lstStyle/>
        <a:p>
          <a:endParaRPr lang="en-US"/>
        </a:p>
      </dgm:t>
    </dgm:pt>
    <dgm:pt modelId="{4F32E203-4BF3-40B4-8189-F811F0839D6D}">
      <dgm:prSet phldrT="[Text]" custT="1"/>
      <dgm:spPr/>
      <dgm:t>
        <a:bodyPr/>
        <a:lstStyle/>
        <a:p>
          <a:endParaRPr lang="en-US" sz="800" dirty="0"/>
        </a:p>
      </dgm:t>
    </dgm:pt>
    <dgm:pt modelId="{EEEEAC93-390D-42AC-BA9D-63E28CF457E3}" type="parTrans" cxnId="{CB9F90D0-73A7-4911-885C-26F2EB455DDC}">
      <dgm:prSet/>
      <dgm:spPr/>
      <dgm:t>
        <a:bodyPr/>
        <a:lstStyle/>
        <a:p>
          <a:endParaRPr lang="en-US"/>
        </a:p>
      </dgm:t>
    </dgm:pt>
    <dgm:pt modelId="{85FDEBAE-1E4C-45AB-BDD8-51E4CB5EE9D6}" type="sibTrans" cxnId="{CB9F90D0-73A7-4911-885C-26F2EB455DDC}">
      <dgm:prSet/>
      <dgm:spPr/>
      <dgm:t>
        <a:bodyPr/>
        <a:lstStyle/>
        <a:p>
          <a:endParaRPr lang="en-US"/>
        </a:p>
      </dgm:t>
    </dgm:pt>
    <dgm:pt modelId="{10222EF6-1414-4130-927A-6D4E9423484F}">
      <dgm:prSet phldrT="[Text]" custT="1"/>
      <dgm:spPr/>
      <dgm:t>
        <a:bodyPr/>
        <a:lstStyle/>
        <a:p>
          <a:r>
            <a:rPr lang="en-US" sz="1600" dirty="0"/>
            <a:t>Demographics</a:t>
          </a:r>
        </a:p>
      </dgm:t>
    </dgm:pt>
    <dgm:pt modelId="{31791D9B-59E8-432D-B70D-A9D8F46D1511}" type="parTrans" cxnId="{C38EB280-5183-401C-B39D-3C51BF15284C}">
      <dgm:prSet/>
      <dgm:spPr/>
      <dgm:t>
        <a:bodyPr/>
        <a:lstStyle/>
        <a:p>
          <a:endParaRPr lang="en-US"/>
        </a:p>
      </dgm:t>
    </dgm:pt>
    <dgm:pt modelId="{309D9FDA-3DFF-45D3-8812-AA7889D08EA8}" type="sibTrans" cxnId="{C38EB280-5183-401C-B39D-3C51BF15284C}">
      <dgm:prSet/>
      <dgm:spPr/>
      <dgm:t>
        <a:bodyPr/>
        <a:lstStyle/>
        <a:p>
          <a:endParaRPr lang="en-US"/>
        </a:p>
      </dgm:t>
    </dgm:pt>
    <dgm:pt modelId="{A210FEAD-C67B-4F08-BB12-FD2C40AB15D7}">
      <dgm:prSet phldrT="[Text]" custT="1"/>
      <dgm:spPr/>
      <dgm:t>
        <a:bodyPr/>
        <a:lstStyle/>
        <a:p>
          <a:r>
            <a:rPr lang="en-US" sz="1600" dirty="0"/>
            <a:t>Income distribution</a:t>
          </a:r>
        </a:p>
      </dgm:t>
    </dgm:pt>
    <dgm:pt modelId="{D18F9DF6-17EB-4DE6-BCF9-CD27CD193558}" type="parTrans" cxnId="{88934E87-5C7F-46B0-A300-96841EB3A778}">
      <dgm:prSet/>
      <dgm:spPr/>
      <dgm:t>
        <a:bodyPr/>
        <a:lstStyle/>
        <a:p>
          <a:endParaRPr lang="en-US"/>
        </a:p>
      </dgm:t>
    </dgm:pt>
    <dgm:pt modelId="{F4EB9D73-ADB1-49C0-B6D6-06AECA0D4247}" type="sibTrans" cxnId="{88934E87-5C7F-46B0-A300-96841EB3A778}">
      <dgm:prSet/>
      <dgm:spPr/>
      <dgm:t>
        <a:bodyPr/>
        <a:lstStyle/>
        <a:p>
          <a:endParaRPr lang="en-US"/>
        </a:p>
      </dgm:t>
    </dgm:pt>
    <dgm:pt modelId="{CF246D78-4F09-48E7-931C-DDF93453345B}">
      <dgm:prSet phldrT="[Text]" custT="1"/>
      <dgm:spPr/>
      <dgm:t>
        <a:bodyPr/>
        <a:lstStyle/>
        <a:p>
          <a:r>
            <a:rPr lang="en-US" sz="2000" dirty="0"/>
            <a:t>Commuter profile</a:t>
          </a:r>
        </a:p>
      </dgm:t>
    </dgm:pt>
    <dgm:pt modelId="{E50C9A4C-C513-44EC-A78F-4DF04A1F31CC}" type="parTrans" cxnId="{9923458C-6282-4C68-9218-7DA737215896}">
      <dgm:prSet/>
      <dgm:spPr/>
      <dgm:t>
        <a:bodyPr/>
        <a:lstStyle/>
        <a:p>
          <a:endParaRPr lang="en-US"/>
        </a:p>
      </dgm:t>
    </dgm:pt>
    <dgm:pt modelId="{58A5D34E-2F33-416D-ACF2-C32EE00E7F23}" type="sibTrans" cxnId="{9923458C-6282-4C68-9218-7DA737215896}">
      <dgm:prSet/>
      <dgm:spPr/>
      <dgm:t>
        <a:bodyPr/>
        <a:lstStyle/>
        <a:p>
          <a:endParaRPr lang="en-US"/>
        </a:p>
      </dgm:t>
    </dgm:pt>
    <dgm:pt modelId="{859C1540-4FF2-4FC7-9DFE-39EEF349E1BE}">
      <dgm:prSet phldrT="[Text]" custT="1"/>
      <dgm:spPr/>
      <dgm:t>
        <a:bodyPr/>
        <a:lstStyle/>
        <a:p>
          <a:endParaRPr lang="en-US" sz="800" dirty="0"/>
        </a:p>
      </dgm:t>
    </dgm:pt>
    <dgm:pt modelId="{45D9355C-C05C-41A9-A1DA-445D9B0E52C9}" type="parTrans" cxnId="{C226999A-7C49-40F7-A4F1-A769C8F0BEE7}">
      <dgm:prSet/>
      <dgm:spPr/>
      <dgm:t>
        <a:bodyPr/>
        <a:lstStyle/>
        <a:p>
          <a:endParaRPr lang="en-US"/>
        </a:p>
      </dgm:t>
    </dgm:pt>
    <dgm:pt modelId="{D88E131E-81A3-46DA-9299-F9DE1E734B06}" type="sibTrans" cxnId="{C226999A-7C49-40F7-A4F1-A769C8F0BEE7}">
      <dgm:prSet/>
      <dgm:spPr/>
      <dgm:t>
        <a:bodyPr/>
        <a:lstStyle/>
        <a:p>
          <a:endParaRPr lang="en-US"/>
        </a:p>
      </dgm:t>
    </dgm:pt>
    <dgm:pt modelId="{F42B8AC9-AA9D-4ACC-A98F-B9EC595D5DE3}">
      <dgm:prSet phldrT="[Text]" custT="1"/>
      <dgm:spPr/>
      <dgm:t>
        <a:bodyPr/>
        <a:lstStyle/>
        <a:p>
          <a:r>
            <a:rPr lang="en-US" sz="1600" dirty="0"/>
            <a:t>Reasons they live elsewhere</a:t>
          </a:r>
        </a:p>
      </dgm:t>
    </dgm:pt>
    <dgm:pt modelId="{6E5540FB-AFF4-47C1-B6C2-C0E1A37AB18A}" type="parTrans" cxnId="{3CBC08A8-6B04-49CB-9507-81ABF61C8230}">
      <dgm:prSet/>
      <dgm:spPr/>
      <dgm:t>
        <a:bodyPr/>
        <a:lstStyle/>
        <a:p>
          <a:endParaRPr lang="en-US"/>
        </a:p>
      </dgm:t>
    </dgm:pt>
    <dgm:pt modelId="{D379ABA7-9BB3-4122-81DC-163A767D69AC}" type="sibTrans" cxnId="{3CBC08A8-6B04-49CB-9507-81ABF61C8230}">
      <dgm:prSet/>
      <dgm:spPr/>
      <dgm:t>
        <a:bodyPr/>
        <a:lstStyle/>
        <a:p>
          <a:endParaRPr lang="en-US"/>
        </a:p>
      </dgm:t>
    </dgm:pt>
    <dgm:pt modelId="{09E23A7C-2534-4113-992B-3DEAAB50F15B}" type="pres">
      <dgm:prSet presAssocID="{24C87DEA-05A2-47B0-B772-5044D252FE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3BEBD9-E1C0-43EE-B767-45739D61E096}" type="pres">
      <dgm:prSet presAssocID="{8D7C866F-0A69-4FB4-AB6C-3D3580D14E14}" presName="composite" presStyleCnt="0"/>
      <dgm:spPr/>
    </dgm:pt>
    <dgm:pt modelId="{7237B19B-BEBC-4F6E-9999-511D10AB8455}" type="pres">
      <dgm:prSet presAssocID="{8D7C866F-0A69-4FB4-AB6C-3D3580D14E1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5DC9F-D7AB-4B7D-A5B4-24691F9C1B8D}" type="pres">
      <dgm:prSet presAssocID="{8D7C866F-0A69-4FB4-AB6C-3D3580D14E1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96F71-8C4E-43B2-A78F-401D35E841E4}" type="pres">
      <dgm:prSet presAssocID="{2003FC8B-AD78-428D-B8D8-13E9BA800C6B}" presName="space" presStyleCnt="0"/>
      <dgm:spPr/>
    </dgm:pt>
    <dgm:pt modelId="{F6AD800E-C2C1-4E3D-841B-F6E49AFD1999}" type="pres">
      <dgm:prSet presAssocID="{3F2A3310-1287-4460-9C14-BDEA23A87C4B}" presName="composite" presStyleCnt="0"/>
      <dgm:spPr/>
    </dgm:pt>
    <dgm:pt modelId="{B50BD77D-15BA-44EF-B467-BD6F0A70166C}" type="pres">
      <dgm:prSet presAssocID="{3F2A3310-1287-4460-9C14-BDEA23A87C4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DE6A4-86D3-4A21-A5A3-75B71021E738}" type="pres">
      <dgm:prSet presAssocID="{3F2A3310-1287-4460-9C14-BDEA23A87C4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66282-F125-4ABA-9895-E3330BDB43B9}" type="pres">
      <dgm:prSet presAssocID="{8BF6E944-7506-4F43-A309-137A4481E66C}" presName="space" presStyleCnt="0"/>
      <dgm:spPr/>
    </dgm:pt>
    <dgm:pt modelId="{34265917-A036-4738-A1C4-D75C1EE7C972}" type="pres">
      <dgm:prSet presAssocID="{DC4A3051-9D99-445B-86B0-660E0E7BA623}" presName="composite" presStyleCnt="0"/>
      <dgm:spPr/>
    </dgm:pt>
    <dgm:pt modelId="{62B6CD1F-789B-49BA-B3A0-71F35A4067FA}" type="pres">
      <dgm:prSet presAssocID="{DC4A3051-9D99-445B-86B0-660E0E7BA62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FADEE-9F1A-46AE-A44A-1BE8A27A6EA9}" type="pres">
      <dgm:prSet presAssocID="{DC4A3051-9D99-445B-86B0-660E0E7BA62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06DE40-31ED-4C0C-83E6-853B2C2DBDAC}" srcId="{CF246D78-4F09-48E7-931C-DDF93453345B}" destId="{F9813981-80F6-4BB3-8FCA-D85C75A4D677}" srcOrd="0" destOrd="0" parTransId="{89653BB6-E031-49CB-B8F6-F4851D2FEF46}" sibTransId="{00B3A05B-6C95-4504-8E3C-9C5D47F15035}"/>
    <dgm:cxn modelId="{9FB101F0-9193-491D-A324-4FE8C33CA99F}" srcId="{8D7C866F-0A69-4FB4-AB6C-3D3580D14E14}" destId="{25C15F28-D5A6-4127-87BE-B4EDCFC0A4A0}" srcOrd="2" destOrd="0" parTransId="{14C2FE2D-C7E9-4C3E-887F-04FE903749F0}" sibTransId="{830E5259-AFAD-4AF4-8E04-D6DF8B7D1966}"/>
    <dgm:cxn modelId="{5E5BA8ED-5DA8-4240-8551-630A8D1C32E9}" srcId="{C5D0E8CF-2D80-47EB-84C7-24EBFBF2E335}" destId="{2BAAF677-B5EA-4B6A-B5DF-21FB0F7FE7CF}" srcOrd="3" destOrd="0" parTransId="{FA9DF142-0CE0-49EF-9DE8-914B5B20B46C}" sibTransId="{44F26E04-0AAD-48C2-8F3F-7B4586A7CB30}"/>
    <dgm:cxn modelId="{C127CCB1-4678-4D0A-A028-F73D0107D7E7}" type="presOf" srcId="{84A49E49-48E6-4B78-AF60-F421FD1D3A25}" destId="{37BDE6A4-86D3-4A21-A5A3-75B71021E738}" srcOrd="0" destOrd="0" presId="urn:microsoft.com/office/officeart/2005/8/layout/hList1"/>
    <dgm:cxn modelId="{2012FF05-0D4A-414E-A2B7-A0C341A91A92}" type="presOf" srcId="{1179203A-CE84-45CF-97B6-4C955C56D10F}" destId="{0ADFADEE-9F1A-46AE-A44A-1BE8A27A6EA9}" srcOrd="0" destOrd="2" presId="urn:microsoft.com/office/officeart/2005/8/layout/hList1"/>
    <dgm:cxn modelId="{840D22E3-9B80-4545-AE48-689DDA864336}" type="presOf" srcId="{33655EA1-532E-4E4F-B23D-D34AEDCDEC54}" destId="{37BDE6A4-86D3-4A21-A5A3-75B71021E738}" srcOrd="0" destOrd="1" presId="urn:microsoft.com/office/officeart/2005/8/layout/hList1"/>
    <dgm:cxn modelId="{7F192C9E-A0DC-4206-9A89-8DF221D4CA3A}" type="presOf" srcId="{F9813981-80F6-4BB3-8FCA-D85C75A4D677}" destId="{AA15DC9F-D7AB-4B7D-A5B4-24691F9C1B8D}" srcOrd="0" destOrd="7" presId="urn:microsoft.com/office/officeart/2005/8/layout/hList1"/>
    <dgm:cxn modelId="{E308C467-CE81-4561-AAD3-9D14B5AC3E1C}" srcId="{40822453-DD12-4702-94EC-3CE14A3F56C2}" destId="{1179203A-CE84-45CF-97B6-4C955C56D10F}" srcOrd="1" destOrd="0" parTransId="{C9DE1455-0DB5-48E7-B9F3-53DCE305160E}" sibTransId="{EA800683-0A02-4FBE-922C-EF8AFE71187C}"/>
    <dgm:cxn modelId="{7EC386D2-F3C4-4714-B149-62A181E9B840}" srcId="{8D7C866F-0A69-4FB4-AB6C-3D3580D14E14}" destId="{98D1B917-CA52-4CE6-A7CA-403981FCB4B4}" srcOrd="5" destOrd="0" parTransId="{A645E822-9923-4278-9E9B-A7B8152FF2B6}" sibTransId="{C98A123D-6B85-4455-8144-E422DCA3EA9C}"/>
    <dgm:cxn modelId="{7A449D21-6133-4E2F-A13C-EDD81CF827ED}" type="presOf" srcId="{254DD6BF-24A7-4844-970C-E2DC7BD9C27D}" destId="{0ADFADEE-9F1A-46AE-A44A-1BE8A27A6EA9}" srcOrd="0" destOrd="11" presId="urn:microsoft.com/office/officeart/2005/8/layout/hList1"/>
    <dgm:cxn modelId="{AA916438-32BD-4D35-A451-702778D060A6}" type="presOf" srcId="{013DEE7D-10A4-439E-A879-388DE9F5456E}" destId="{0ADFADEE-9F1A-46AE-A44A-1BE8A27A6EA9}" srcOrd="0" destOrd="8" presId="urn:microsoft.com/office/officeart/2005/8/layout/hList1"/>
    <dgm:cxn modelId="{B2853EDA-3394-409E-AB24-37BD7679730E}" type="presOf" srcId="{40822453-DD12-4702-94EC-3CE14A3F56C2}" destId="{0ADFADEE-9F1A-46AE-A44A-1BE8A27A6EA9}" srcOrd="0" destOrd="0" presId="urn:microsoft.com/office/officeart/2005/8/layout/hList1"/>
    <dgm:cxn modelId="{CB9F90D0-73A7-4911-885C-26F2EB455DDC}" srcId="{40822453-DD12-4702-94EC-3CE14A3F56C2}" destId="{4F32E203-4BF3-40B4-8189-F811F0839D6D}" srcOrd="3" destOrd="0" parTransId="{EEEEAC93-390D-42AC-BA9D-63E28CF457E3}" sibTransId="{85FDEBAE-1E4C-45AB-BDD8-51E4CB5EE9D6}"/>
    <dgm:cxn modelId="{0AE726CE-C4B6-4F82-98EE-0D4B09D6341D}" type="presOf" srcId="{D89C1F8E-6CB6-42FD-B1AD-F9B2D385A164}" destId="{37BDE6A4-86D3-4A21-A5A3-75B71021E738}" srcOrd="0" destOrd="2" presId="urn:microsoft.com/office/officeart/2005/8/layout/hList1"/>
    <dgm:cxn modelId="{8068A307-8921-4C41-8142-F275EDE258BD}" srcId="{C5D0E8CF-2D80-47EB-84C7-24EBFBF2E335}" destId="{098D7BF9-75ED-4806-BAC2-1EB55A8B9FC7}" srcOrd="0" destOrd="0" parTransId="{16BDCA00-F997-4407-831C-E8941A9B500B}" sibTransId="{9AD25D73-95C6-416F-AE14-B4714CF9EA27}"/>
    <dgm:cxn modelId="{922DE9C8-3CE3-4C83-AF01-2AB822CCE2B2}" srcId="{C5D0E8CF-2D80-47EB-84C7-24EBFBF2E335}" destId="{254DD6BF-24A7-4844-970C-E2DC7BD9C27D}" srcOrd="5" destOrd="0" parTransId="{635647F9-37ED-44F9-8C4E-D652E59CD58D}" sibTransId="{DA77B10C-DED4-4D82-9315-47C982F6008D}"/>
    <dgm:cxn modelId="{88934E87-5C7F-46B0-A300-96841EB3A778}" srcId="{25C15F28-D5A6-4127-87BE-B4EDCFC0A4A0}" destId="{A210FEAD-C67B-4F08-BB12-FD2C40AB15D7}" srcOrd="1" destOrd="0" parTransId="{D18F9DF6-17EB-4DE6-BCF9-CD27CD193558}" sibTransId="{F4EB9D73-ADB1-49C0-B6D6-06AECA0D4247}"/>
    <dgm:cxn modelId="{C38EB280-5183-401C-B39D-3C51BF15284C}" srcId="{25C15F28-D5A6-4127-87BE-B4EDCFC0A4A0}" destId="{10222EF6-1414-4130-927A-6D4E9423484F}" srcOrd="0" destOrd="0" parTransId="{31791D9B-59E8-432D-B70D-A9D8F46D1511}" sibTransId="{309D9FDA-3DFF-45D3-8812-AA7889D08EA8}"/>
    <dgm:cxn modelId="{C7029998-1913-4AD2-A1BA-9E2965CA5F0F}" type="presOf" srcId="{90EF6BBD-025C-4454-BC71-9293E8F3DCDE}" destId="{AA15DC9F-D7AB-4B7D-A5B4-24691F9C1B8D}" srcOrd="0" destOrd="10" presId="urn:microsoft.com/office/officeart/2005/8/layout/hList1"/>
    <dgm:cxn modelId="{3C808580-378A-4731-885D-03B1BF93FA58}" srcId="{3F2A3310-1287-4460-9C14-BDEA23A87C4B}" destId="{84A49E49-48E6-4B78-AF60-F421FD1D3A25}" srcOrd="0" destOrd="0" parTransId="{B9BD1E8E-B7F8-464D-8AED-1065C090DE4F}" sibTransId="{E4621441-0C31-451E-82FB-A7A18646151F}"/>
    <dgm:cxn modelId="{8D31FC40-B202-48BF-A6E2-46E6F527D004}" type="presOf" srcId="{098D7BF9-75ED-4806-BAC2-1EB55A8B9FC7}" destId="{0ADFADEE-9F1A-46AE-A44A-1BE8A27A6EA9}" srcOrd="0" destOrd="6" presId="urn:microsoft.com/office/officeart/2005/8/layout/hList1"/>
    <dgm:cxn modelId="{9923458C-6282-4C68-9218-7DA737215896}" srcId="{8D7C866F-0A69-4FB4-AB6C-3D3580D14E14}" destId="{CF246D78-4F09-48E7-931C-DDF93453345B}" srcOrd="3" destOrd="0" parTransId="{E50C9A4C-C513-44EC-A78F-4DF04A1F31CC}" sibTransId="{58A5D34E-2F33-416D-ACF2-C32EE00E7F23}"/>
    <dgm:cxn modelId="{B203A0CA-92BE-4FAF-AC16-9BBBBF5CAB04}" type="presOf" srcId="{10222EF6-1414-4130-927A-6D4E9423484F}" destId="{AA15DC9F-D7AB-4B7D-A5B4-24691F9C1B8D}" srcOrd="0" destOrd="3" presId="urn:microsoft.com/office/officeart/2005/8/layout/hList1"/>
    <dgm:cxn modelId="{5868895B-D396-447F-AB16-5F917F22485A}" type="presOf" srcId="{1DED605B-7451-4352-A496-11872D088CA9}" destId="{0ADFADEE-9F1A-46AE-A44A-1BE8A27A6EA9}" srcOrd="0" destOrd="1" presId="urn:microsoft.com/office/officeart/2005/8/layout/hList1"/>
    <dgm:cxn modelId="{369D3001-DB0C-4208-AB5A-06395898DF1D}" srcId="{C5D0E8CF-2D80-47EB-84C7-24EBFBF2E335}" destId="{69F3FBE5-47C2-4FB2-A5EF-DDC69A0E704C}" srcOrd="1" destOrd="0" parTransId="{EB85E582-DFA0-4C40-8A0D-352BA66BE8BD}" sibTransId="{893CCE87-A64F-435E-8808-84407FAA2591}"/>
    <dgm:cxn modelId="{13B10900-49E2-4792-93B2-E40F43CBB4D1}" srcId="{8D7C866F-0A69-4FB4-AB6C-3D3580D14E14}" destId="{77D71D32-A8A3-477E-A4D2-D34CA6656758}" srcOrd="8" destOrd="0" parTransId="{48A69C44-3F1A-4A7D-9F13-ABAF02A9C0A5}" sibTransId="{2EBA09A6-771F-4233-AA79-E1A6D6826FEB}"/>
    <dgm:cxn modelId="{5AF3FE3D-16F8-4683-82E5-2788CD87B706}" srcId="{CF246D78-4F09-48E7-931C-DDF93453345B}" destId="{029A9422-6B5D-4192-B005-064897F6D873}" srcOrd="2" destOrd="0" parTransId="{517AF6C0-BEF5-4187-B31A-A81F003F5F11}" sibTransId="{BD4B2CAA-B4A6-4E5C-84B6-5458AE5318A2}"/>
    <dgm:cxn modelId="{97158920-C9FC-4CA9-967F-2DA0607952C6}" type="presOf" srcId="{3095CC1C-C4EE-4663-AA71-C2F47C706154}" destId="{AA15DC9F-D7AB-4B7D-A5B4-24691F9C1B8D}" srcOrd="0" destOrd="8" presId="urn:microsoft.com/office/officeart/2005/8/layout/hList1"/>
    <dgm:cxn modelId="{0C0B3D13-6E06-4FD3-AD96-78757FDC8FDB}" type="presOf" srcId="{859C1540-4FF2-4FC7-9DFE-39EEF349E1BE}" destId="{AA15DC9F-D7AB-4B7D-A5B4-24691F9C1B8D}" srcOrd="0" destOrd="5" presId="urn:microsoft.com/office/officeart/2005/8/layout/hList1"/>
    <dgm:cxn modelId="{9E4338CA-B717-4865-A162-9E8A0CA1B128}" srcId="{24C87DEA-05A2-47B0-B772-5044D252FEA8}" destId="{DC4A3051-9D99-445B-86B0-660E0E7BA623}" srcOrd="2" destOrd="0" parTransId="{2F971AEE-9499-40D1-8C09-E644DDD4F77F}" sibTransId="{1C5643CD-BC90-4260-8FAC-CBDBF8642486}"/>
    <dgm:cxn modelId="{868DAC88-E3D4-425A-9CCB-323A39AD06B6}" type="presOf" srcId="{3F2A3310-1287-4460-9C14-BDEA23A87C4B}" destId="{B50BD77D-15BA-44EF-B467-BD6F0A70166C}" srcOrd="0" destOrd="0" presId="urn:microsoft.com/office/officeart/2005/8/layout/hList1"/>
    <dgm:cxn modelId="{6EC27569-33E1-43D4-9760-308BBCD10266}" srcId="{3F2A3310-1287-4460-9C14-BDEA23A87C4B}" destId="{33655EA1-532E-4E4F-B23D-D34AEDCDEC54}" srcOrd="1" destOrd="0" parTransId="{AA3FE732-008E-4BFB-9129-607BD43B1609}" sibTransId="{455C526C-AB99-4C1E-A94C-F3DDC5D71197}"/>
    <dgm:cxn modelId="{6A64603C-BB9E-402E-BF5A-9B9471C4F616}" srcId="{3F2A3310-1287-4460-9C14-BDEA23A87C4B}" destId="{20DB5C9D-40DB-4530-B7E4-14B57ED96103}" srcOrd="3" destOrd="0" parTransId="{81760A84-8BF4-435C-AD43-FFFF5C816157}" sibTransId="{B3DC2A40-D3A3-4D4C-953D-0E04DF9B7D89}"/>
    <dgm:cxn modelId="{4390679F-8CE6-4E24-AFC9-7C7B15F605DE}" srcId="{3F2A3310-1287-4460-9C14-BDEA23A87C4B}" destId="{D9F9A4AB-D386-4794-902F-39CAB77C736C}" srcOrd="5" destOrd="0" parTransId="{5D474744-C147-41A0-A12A-B9BC43897BE4}" sibTransId="{28E11869-E135-4AC3-B899-1264AD4CE1EC}"/>
    <dgm:cxn modelId="{8B10ECCA-1305-41C6-A239-6B1B10749804}" srcId="{3F2A3310-1287-4460-9C14-BDEA23A87C4B}" destId="{420AABD4-CA2E-4A81-85D9-F75DC1B7D329}" srcOrd="6" destOrd="0" parTransId="{42C3A685-2806-4D7D-8964-70C4FB921AA6}" sibTransId="{E55083F8-841F-4C50-A3D6-549EE5FA2CE0}"/>
    <dgm:cxn modelId="{43348745-F386-4613-80F3-66035A9B4EFE}" type="presOf" srcId="{EFCA67C3-47B1-4BAF-846C-F99E934CB634}" destId="{AA15DC9F-D7AB-4B7D-A5B4-24691F9C1B8D}" srcOrd="0" destOrd="1" presId="urn:microsoft.com/office/officeart/2005/8/layout/hList1"/>
    <dgm:cxn modelId="{7CC31B0B-3CD4-40B6-9F8F-FE6B6EB230A9}" type="presOf" srcId="{CF246D78-4F09-48E7-931C-DDF93453345B}" destId="{AA15DC9F-D7AB-4B7D-A5B4-24691F9C1B8D}" srcOrd="0" destOrd="6" presId="urn:microsoft.com/office/officeart/2005/8/layout/hList1"/>
    <dgm:cxn modelId="{3A0B42FF-05EE-4945-82F0-2493B0693B38}" type="presOf" srcId="{3D0E4BDD-09DD-46E8-9EAA-91AFF455DE62}" destId="{0ADFADEE-9F1A-46AE-A44A-1BE8A27A6EA9}" srcOrd="0" destOrd="3" presId="urn:microsoft.com/office/officeart/2005/8/layout/hList1"/>
    <dgm:cxn modelId="{AA923B32-67F2-4050-8367-7512ECF8E25F}" type="presOf" srcId="{98D1B917-CA52-4CE6-A7CA-403981FCB4B4}" destId="{AA15DC9F-D7AB-4B7D-A5B4-24691F9C1B8D}" srcOrd="0" destOrd="11" presId="urn:microsoft.com/office/officeart/2005/8/layout/hList1"/>
    <dgm:cxn modelId="{632050C3-5C77-404D-B734-B4035ADC6488}" srcId="{40822453-DD12-4702-94EC-3CE14A3F56C2}" destId="{1DED605B-7451-4352-A496-11872D088CA9}" srcOrd="0" destOrd="0" parTransId="{E92A728A-2794-405F-BFE9-658AF376447C}" sibTransId="{8D4063BE-41AD-4FDF-81AA-5EA5FFBE996A}"/>
    <dgm:cxn modelId="{DC9F24B1-F958-4E2E-8122-2E21EA054D2C}" srcId="{3F2A3310-1287-4460-9C14-BDEA23A87C4B}" destId="{D89C1F8E-6CB6-42FD-B1AD-F9B2D385A164}" srcOrd="2" destOrd="0" parTransId="{D5E54ED0-9A0E-4CB5-A281-C954AACE43A0}" sibTransId="{9848EBD1-CCB0-48C2-8339-2D7B029F9445}"/>
    <dgm:cxn modelId="{21955228-CCA1-4591-827C-7E7C0E5BD470}" srcId="{DC4A3051-9D99-445B-86B0-660E0E7BA623}" destId="{40822453-DD12-4702-94EC-3CE14A3F56C2}" srcOrd="0" destOrd="0" parTransId="{1F2F046B-4350-41BD-A998-5083954117EF}" sibTransId="{4B68FEB2-EF75-4BE5-9807-591B7B556DC6}"/>
    <dgm:cxn modelId="{3B731F84-CD7F-45A8-B48E-E90EB594A771}" srcId="{3F2A3310-1287-4460-9C14-BDEA23A87C4B}" destId="{96195F60-B033-4A86-9A7E-47875786264D}" srcOrd="4" destOrd="0" parTransId="{CD348EB4-1417-4CDD-9177-387ACB1C08B0}" sibTransId="{B6A5C53B-6EBD-4352-AD84-5E3F27D0A45B}"/>
    <dgm:cxn modelId="{D2A1E8CC-40C2-46A2-8121-B9484B5E471D}" type="presOf" srcId="{4C3B5D4E-BA3B-4845-A1B4-4017AEF52A90}" destId="{AA15DC9F-D7AB-4B7D-A5B4-24691F9C1B8D}" srcOrd="0" destOrd="0" presId="urn:microsoft.com/office/officeart/2005/8/layout/hList1"/>
    <dgm:cxn modelId="{AE489A40-50DE-42F0-8C96-20C44BEFC2C0}" type="presOf" srcId="{2BAAF677-B5EA-4B6A-B5DF-21FB0F7FE7CF}" destId="{0ADFADEE-9F1A-46AE-A44A-1BE8A27A6EA9}" srcOrd="0" destOrd="9" presId="urn:microsoft.com/office/officeart/2005/8/layout/hList1"/>
    <dgm:cxn modelId="{16FB28C7-A601-4F0C-A6EF-E21B5628A0A9}" type="presOf" srcId="{71DF3D98-50AE-4DB0-8B5C-DEC0E43EC0E4}" destId="{AA15DC9F-D7AB-4B7D-A5B4-24691F9C1B8D}" srcOrd="0" destOrd="12" presId="urn:microsoft.com/office/officeart/2005/8/layout/hList1"/>
    <dgm:cxn modelId="{CAA57ECB-02B5-457E-A556-0571F205A0D5}" srcId="{8D7C866F-0A69-4FB4-AB6C-3D3580D14E14}" destId="{5DDF802A-C588-473F-BBE4-5610B8308982}" srcOrd="9" destOrd="0" parTransId="{05D1384D-5DDE-4352-9E67-D3B3691CF8E7}" sibTransId="{74D169B8-BDF0-4C49-B1D8-478474D65C34}"/>
    <dgm:cxn modelId="{009226BA-DC30-4E32-A0D9-1182A9594F37}" type="presOf" srcId="{420AABD4-CA2E-4A81-85D9-F75DC1B7D329}" destId="{37BDE6A4-86D3-4A21-A5A3-75B71021E738}" srcOrd="0" destOrd="6" presId="urn:microsoft.com/office/officeart/2005/8/layout/hList1"/>
    <dgm:cxn modelId="{1D10CC5C-A970-4FC2-A7E3-546DF6839BA5}" type="presOf" srcId="{96195F60-B033-4A86-9A7E-47875786264D}" destId="{37BDE6A4-86D3-4A21-A5A3-75B71021E738}" srcOrd="0" destOrd="4" presId="urn:microsoft.com/office/officeart/2005/8/layout/hList1"/>
    <dgm:cxn modelId="{A95B9A35-F4B5-4E3D-BEE1-A19FFB0A534E}" srcId="{24C87DEA-05A2-47B0-B772-5044D252FEA8}" destId="{3F2A3310-1287-4460-9C14-BDEA23A87C4B}" srcOrd="1" destOrd="0" parTransId="{C3C253DD-D3B0-4542-8FA9-EDE467068DFB}" sibTransId="{8BF6E944-7506-4F43-A309-137A4481E66C}"/>
    <dgm:cxn modelId="{DB481742-E4A6-41A3-9460-BEE121EC8417}" type="presOf" srcId="{38E4DA72-6D31-4019-BB63-FF2643BD075B}" destId="{AA15DC9F-D7AB-4B7D-A5B4-24691F9C1B8D}" srcOrd="0" destOrd="13" presId="urn:microsoft.com/office/officeart/2005/8/layout/hList1"/>
    <dgm:cxn modelId="{C2A4899B-A104-4C26-93AE-7DFE7F0F8C17}" srcId="{8D7C866F-0A69-4FB4-AB6C-3D3580D14E14}" destId="{4C3B5D4E-BA3B-4845-A1B4-4017AEF52A90}" srcOrd="0" destOrd="0" parTransId="{B4098CF2-ED29-41EC-A1F3-717B4B859B5D}" sibTransId="{E328DA9C-8761-47E9-8413-E0B58DC46325}"/>
    <dgm:cxn modelId="{9E9CFABF-5CB2-4BC9-B940-A70157317D46}" type="presOf" srcId="{77D71D32-A8A3-477E-A4D2-D34CA6656758}" destId="{AA15DC9F-D7AB-4B7D-A5B4-24691F9C1B8D}" srcOrd="0" destOrd="14" presId="urn:microsoft.com/office/officeart/2005/8/layout/hList1"/>
    <dgm:cxn modelId="{C52DA507-FADC-4CF9-AC6D-23C11E009F77}" srcId="{8D7C866F-0A69-4FB4-AB6C-3D3580D14E14}" destId="{71DF3D98-50AE-4DB0-8B5C-DEC0E43EC0E4}" srcOrd="6" destOrd="0" parTransId="{5D77CAC3-C632-4FF4-89D1-482361B378A0}" sibTransId="{68C27C73-9C4C-4F03-A3D7-8CBA1530BDF2}"/>
    <dgm:cxn modelId="{07F30AC3-B481-42F7-8BD0-A2BA7689CC71}" type="presOf" srcId="{4F32E203-4BF3-40B4-8189-F811F0839D6D}" destId="{0ADFADEE-9F1A-46AE-A44A-1BE8A27A6EA9}" srcOrd="0" destOrd="4" presId="urn:microsoft.com/office/officeart/2005/8/layout/hList1"/>
    <dgm:cxn modelId="{4E19A766-3D4A-4BB4-B97F-08F29EE5EE12}" srcId="{DC4A3051-9D99-445B-86B0-660E0E7BA623}" destId="{C5D0E8CF-2D80-47EB-84C7-24EBFBF2E335}" srcOrd="1" destOrd="0" parTransId="{68425A7E-4666-4042-8381-F0191CD4634C}" sibTransId="{6D0C6ADD-F9A4-493E-B97B-525AEC7B6471}"/>
    <dgm:cxn modelId="{6F1F5D38-0458-4946-ABBD-7E423F06E2B1}" srcId="{40822453-DD12-4702-94EC-3CE14A3F56C2}" destId="{3D0E4BDD-09DD-46E8-9EAA-91AFF455DE62}" srcOrd="2" destOrd="0" parTransId="{250E1919-238A-477C-8822-E9E093E7733F}" sibTransId="{100F7461-1F03-4401-AE0D-E08B1BA84812}"/>
    <dgm:cxn modelId="{C226999A-7C49-40F7-A4F1-A769C8F0BEE7}" srcId="{25C15F28-D5A6-4127-87BE-B4EDCFC0A4A0}" destId="{859C1540-4FF2-4FC7-9DFE-39EEF349E1BE}" srcOrd="2" destOrd="0" parTransId="{45D9355C-C05C-41A9-A1DA-445D9B0E52C9}" sibTransId="{D88E131E-81A3-46DA-9299-F9DE1E734B06}"/>
    <dgm:cxn modelId="{2BFD786C-9B25-48A5-8746-A88D52A5B8FD}" type="presOf" srcId="{DC4A3051-9D99-445B-86B0-660E0E7BA623}" destId="{62B6CD1F-789B-49BA-B3A0-71F35A4067FA}" srcOrd="0" destOrd="0" presId="urn:microsoft.com/office/officeart/2005/8/layout/hList1"/>
    <dgm:cxn modelId="{3CBC08A8-6B04-49CB-9507-81ABF61C8230}" srcId="{C5D0E8CF-2D80-47EB-84C7-24EBFBF2E335}" destId="{F42B8AC9-AA9D-4ACC-A98F-B9EC595D5DE3}" srcOrd="4" destOrd="0" parTransId="{6E5540FB-AFF4-47C1-B6C2-C0E1A37AB18A}" sibTransId="{D379ABA7-9BB3-4122-81DC-163A767D69AC}"/>
    <dgm:cxn modelId="{3CD74A3B-F934-4F2A-8213-F2E6A372F353}" type="presOf" srcId="{5DDF802A-C588-473F-BBE4-5610B8308982}" destId="{AA15DC9F-D7AB-4B7D-A5B4-24691F9C1B8D}" srcOrd="0" destOrd="15" presId="urn:microsoft.com/office/officeart/2005/8/layout/hList1"/>
    <dgm:cxn modelId="{AE30D0EF-47EC-4372-B28E-E4E336919D95}" type="presOf" srcId="{20DB5C9D-40DB-4530-B7E4-14B57ED96103}" destId="{37BDE6A4-86D3-4A21-A5A3-75B71021E738}" srcOrd="0" destOrd="3" presId="urn:microsoft.com/office/officeart/2005/8/layout/hList1"/>
    <dgm:cxn modelId="{D9BC939F-8A9F-49D3-8AA3-5613222FB651}" type="presOf" srcId="{24C87DEA-05A2-47B0-B772-5044D252FEA8}" destId="{09E23A7C-2534-4113-992B-3DEAAB50F15B}" srcOrd="0" destOrd="0" presId="urn:microsoft.com/office/officeart/2005/8/layout/hList1"/>
    <dgm:cxn modelId="{505B5525-EE78-4EFC-877D-D8D35BFE012A}" srcId="{24C87DEA-05A2-47B0-B772-5044D252FEA8}" destId="{8D7C866F-0A69-4FB4-AB6C-3D3580D14E14}" srcOrd="0" destOrd="0" parTransId="{97D5DF87-A743-4601-A025-31605E8E61DF}" sibTransId="{2003FC8B-AD78-428D-B8D8-13E9BA800C6B}"/>
    <dgm:cxn modelId="{9F5D97D6-571A-4E68-95DA-823B3CF0C81B}" type="presOf" srcId="{D9F9A4AB-D386-4794-902F-39CAB77C736C}" destId="{37BDE6A4-86D3-4A21-A5A3-75B71021E738}" srcOrd="0" destOrd="5" presId="urn:microsoft.com/office/officeart/2005/8/layout/hList1"/>
    <dgm:cxn modelId="{5AD4B982-CB89-428A-8C04-83858AA628F3}" type="presOf" srcId="{25C15F28-D5A6-4127-87BE-B4EDCFC0A4A0}" destId="{AA15DC9F-D7AB-4B7D-A5B4-24691F9C1B8D}" srcOrd="0" destOrd="2" presId="urn:microsoft.com/office/officeart/2005/8/layout/hList1"/>
    <dgm:cxn modelId="{2878F5D0-64F3-448E-9CC9-8E458D136D3C}" type="presOf" srcId="{F42B8AC9-AA9D-4ACC-A98F-B9EC595D5DE3}" destId="{0ADFADEE-9F1A-46AE-A44A-1BE8A27A6EA9}" srcOrd="0" destOrd="10" presId="urn:microsoft.com/office/officeart/2005/8/layout/hList1"/>
    <dgm:cxn modelId="{85124A2B-B929-49E7-9E30-675F0BA32D2E}" srcId="{8D7C866F-0A69-4FB4-AB6C-3D3580D14E14}" destId="{EFCA67C3-47B1-4BAF-846C-F99E934CB634}" srcOrd="1" destOrd="0" parTransId="{4F67FDCB-3D9E-40E2-B952-E7167A17CD4B}" sibTransId="{E10B7399-5902-42D7-923D-0D6BCD2D9A79}"/>
    <dgm:cxn modelId="{B5F7FD78-EE7A-4DB5-A815-86726E6B0F7B}" type="presOf" srcId="{C5D0E8CF-2D80-47EB-84C7-24EBFBF2E335}" destId="{0ADFADEE-9F1A-46AE-A44A-1BE8A27A6EA9}" srcOrd="0" destOrd="5" presId="urn:microsoft.com/office/officeart/2005/8/layout/hList1"/>
    <dgm:cxn modelId="{D4A16196-C9E3-430E-8E9E-C21D3C378864}" type="presOf" srcId="{8D7C866F-0A69-4FB4-AB6C-3D3580D14E14}" destId="{7237B19B-BEBC-4F6E-9999-511D10AB8455}" srcOrd="0" destOrd="0" presId="urn:microsoft.com/office/officeart/2005/8/layout/hList1"/>
    <dgm:cxn modelId="{4C3ED2E1-2DE9-4F71-833F-F7F484AF72A9}" srcId="{CF246D78-4F09-48E7-931C-DDF93453345B}" destId="{3095CC1C-C4EE-4663-AA71-C2F47C706154}" srcOrd="1" destOrd="0" parTransId="{7DAAFA4D-B1CC-4736-BEC5-2515D09EBA90}" sibTransId="{B1C4F293-FE4C-4B53-9AD6-297BC8E6B72B}"/>
    <dgm:cxn modelId="{9E893FB0-7E45-4E06-BB91-2A3AEA1B5653}" srcId="{8D7C866F-0A69-4FB4-AB6C-3D3580D14E14}" destId="{90EF6BBD-025C-4454-BC71-9293E8F3DCDE}" srcOrd="4" destOrd="0" parTransId="{23C8A9CA-9E97-4F8E-B4FC-1B067E0FBF9F}" sibTransId="{F287D08D-BBB3-4877-987D-074F6E3F87CA}"/>
    <dgm:cxn modelId="{5E7F66A5-3FF6-4BC1-BDAB-53309B63AD09}" type="presOf" srcId="{029A9422-6B5D-4192-B005-064897F6D873}" destId="{AA15DC9F-D7AB-4B7D-A5B4-24691F9C1B8D}" srcOrd="0" destOrd="9" presId="urn:microsoft.com/office/officeart/2005/8/layout/hList1"/>
    <dgm:cxn modelId="{9838CDBD-DBF1-4637-B7E8-0B0AAF2A7DFE}" srcId="{C5D0E8CF-2D80-47EB-84C7-24EBFBF2E335}" destId="{013DEE7D-10A4-439E-A879-388DE9F5456E}" srcOrd="2" destOrd="0" parTransId="{9ACFA23D-FB3E-4B7C-93EB-B2C77263719C}" sibTransId="{4DA47044-8B1F-496D-8F55-4D1D815B5E3C}"/>
    <dgm:cxn modelId="{E828A668-D516-408F-A282-33E8E265C7AA}" type="presOf" srcId="{A210FEAD-C67B-4F08-BB12-FD2C40AB15D7}" destId="{AA15DC9F-D7AB-4B7D-A5B4-24691F9C1B8D}" srcOrd="0" destOrd="4" presId="urn:microsoft.com/office/officeart/2005/8/layout/hList1"/>
    <dgm:cxn modelId="{496FDD1C-7F2C-4714-8091-8623DCC3623F}" type="presOf" srcId="{69F3FBE5-47C2-4FB2-A5EF-DDC69A0E704C}" destId="{0ADFADEE-9F1A-46AE-A44A-1BE8A27A6EA9}" srcOrd="0" destOrd="7" presId="urn:microsoft.com/office/officeart/2005/8/layout/hList1"/>
    <dgm:cxn modelId="{3C1A1E60-EA05-450D-B3D2-A70B09464F42}" srcId="{8D7C866F-0A69-4FB4-AB6C-3D3580D14E14}" destId="{38E4DA72-6D31-4019-BB63-FF2643BD075B}" srcOrd="7" destOrd="0" parTransId="{380D651C-BF46-4845-8E03-D45212254200}" sibTransId="{527F75B1-0D08-455D-8FB1-A94407C77083}"/>
    <dgm:cxn modelId="{33B04B72-8498-4C53-B854-FABDA89A204E}" type="presParOf" srcId="{09E23A7C-2534-4113-992B-3DEAAB50F15B}" destId="{C23BEBD9-E1C0-43EE-B767-45739D61E096}" srcOrd="0" destOrd="0" presId="urn:microsoft.com/office/officeart/2005/8/layout/hList1"/>
    <dgm:cxn modelId="{4F3B875D-1383-49D7-9723-EC2010F80DBD}" type="presParOf" srcId="{C23BEBD9-E1C0-43EE-B767-45739D61E096}" destId="{7237B19B-BEBC-4F6E-9999-511D10AB8455}" srcOrd="0" destOrd="0" presId="urn:microsoft.com/office/officeart/2005/8/layout/hList1"/>
    <dgm:cxn modelId="{882E5010-233C-420E-9A51-46CDAEB50F1D}" type="presParOf" srcId="{C23BEBD9-E1C0-43EE-B767-45739D61E096}" destId="{AA15DC9F-D7AB-4B7D-A5B4-24691F9C1B8D}" srcOrd="1" destOrd="0" presId="urn:microsoft.com/office/officeart/2005/8/layout/hList1"/>
    <dgm:cxn modelId="{9E638EA6-912C-4D39-A86C-030CA2E5D7CC}" type="presParOf" srcId="{09E23A7C-2534-4113-992B-3DEAAB50F15B}" destId="{9CF96F71-8C4E-43B2-A78F-401D35E841E4}" srcOrd="1" destOrd="0" presId="urn:microsoft.com/office/officeart/2005/8/layout/hList1"/>
    <dgm:cxn modelId="{E416B6C8-C9E7-4B74-A1A6-FCD1FBE3CF3E}" type="presParOf" srcId="{09E23A7C-2534-4113-992B-3DEAAB50F15B}" destId="{F6AD800E-C2C1-4E3D-841B-F6E49AFD1999}" srcOrd="2" destOrd="0" presId="urn:microsoft.com/office/officeart/2005/8/layout/hList1"/>
    <dgm:cxn modelId="{975A708E-ED53-42C9-8F15-191C4E7F563E}" type="presParOf" srcId="{F6AD800E-C2C1-4E3D-841B-F6E49AFD1999}" destId="{B50BD77D-15BA-44EF-B467-BD6F0A70166C}" srcOrd="0" destOrd="0" presId="urn:microsoft.com/office/officeart/2005/8/layout/hList1"/>
    <dgm:cxn modelId="{251BDB9A-7519-45E9-A93F-601A8FCFA03E}" type="presParOf" srcId="{F6AD800E-C2C1-4E3D-841B-F6E49AFD1999}" destId="{37BDE6A4-86D3-4A21-A5A3-75B71021E738}" srcOrd="1" destOrd="0" presId="urn:microsoft.com/office/officeart/2005/8/layout/hList1"/>
    <dgm:cxn modelId="{2CC88BEC-0A24-4DA0-92D1-497E3574373C}" type="presParOf" srcId="{09E23A7C-2534-4113-992B-3DEAAB50F15B}" destId="{E0E66282-F125-4ABA-9895-E3330BDB43B9}" srcOrd="3" destOrd="0" presId="urn:microsoft.com/office/officeart/2005/8/layout/hList1"/>
    <dgm:cxn modelId="{209F7011-7B8E-4876-AD75-D58CCE53D00B}" type="presParOf" srcId="{09E23A7C-2534-4113-992B-3DEAAB50F15B}" destId="{34265917-A036-4738-A1C4-D75C1EE7C972}" srcOrd="4" destOrd="0" presId="urn:microsoft.com/office/officeart/2005/8/layout/hList1"/>
    <dgm:cxn modelId="{CF3B00CC-D33E-44CE-9DA7-7838FE7A2401}" type="presParOf" srcId="{34265917-A036-4738-A1C4-D75C1EE7C972}" destId="{62B6CD1F-789B-49BA-B3A0-71F35A4067FA}" srcOrd="0" destOrd="0" presId="urn:microsoft.com/office/officeart/2005/8/layout/hList1"/>
    <dgm:cxn modelId="{D5C7B0D6-FA8E-4649-86B0-5DE82FD0EFC4}" type="presParOf" srcId="{34265917-A036-4738-A1C4-D75C1EE7C972}" destId="{0ADFADEE-9F1A-46AE-A44A-1BE8A27A6E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7B19B-BEBC-4F6E-9999-511D10AB8455}">
      <dsp:nvSpPr>
        <dsp:cNvPr id="0" name=""/>
        <dsp:cNvSpPr/>
      </dsp:nvSpPr>
      <dsp:spPr>
        <a:xfrm>
          <a:off x="3286" y="406794"/>
          <a:ext cx="3203971" cy="1281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Capacity</a:t>
          </a:r>
        </a:p>
      </dsp:txBody>
      <dsp:txXfrm>
        <a:off x="3286" y="406794"/>
        <a:ext cx="3203971" cy="1281588"/>
      </dsp:txXfrm>
    </dsp:sp>
    <dsp:sp modelId="{AA15DC9F-D7AB-4B7D-A5B4-24691F9C1B8D}">
      <dsp:nvSpPr>
        <dsp:cNvPr id="0" name=""/>
        <dsp:cNvSpPr/>
      </dsp:nvSpPr>
      <dsp:spPr>
        <a:xfrm>
          <a:off x="3286" y="1688383"/>
          <a:ext cx="3203971" cy="41706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Regional growth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Resident profile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Demographics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Income distribution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Commuter profile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Earnings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Distance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Industry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Cost burdened household analysis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Public assistance profile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3286" y="1688383"/>
        <a:ext cx="3203971" cy="4170684"/>
      </dsp:txXfrm>
    </dsp:sp>
    <dsp:sp modelId="{B50BD77D-15BA-44EF-B467-BD6F0A70166C}">
      <dsp:nvSpPr>
        <dsp:cNvPr id="0" name=""/>
        <dsp:cNvSpPr/>
      </dsp:nvSpPr>
      <dsp:spPr>
        <a:xfrm>
          <a:off x="3655814" y="406794"/>
          <a:ext cx="3203971" cy="1281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Decisions</a:t>
          </a:r>
        </a:p>
      </dsp:txBody>
      <dsp:txXfrm>
        <a:off x="3655814" y="406794"/>
        <a:ext cx="3203971" cy="1281588"/>
      </dsp:txXfrm>
    </dsp:sp>
    <dsp:sp modelId="{37BDE6A4-86D3-4A21-A5A3-75B71021E738}">
      <dsp:nvSpPr>
        <dsp:cNvPr id="0" name=""/>
        <dsp:cNvSpPr/>
      </dsp:nvSpPr>
      <dsp:spPr>
        <a:xfrm>
          <a:off x="3655814" y="1688383"/>
          <a:ext cx="3203971" cy="41706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Housing stock inventory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Housing starts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Housing gap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HUD-estimated affordable ownership levels for county</a:t>
          </a:r>
        </a:p>
      </dsp:txBody>
      <dsp:txXfrm>
        <a:off x="3655814" y="1688383"/>
        <a:ext cx="3203971" cy="4170684"/>
      </dsp:txXfrm>
    </dsp:sp>
    <dsp:sp modelId="{62B6CD1F-789B-49BA-B3A0-71F35A4067FA}">
      <dsp:nvSpPr>
        <dsp:cNvPr id="0" name=""/>
        <dsp:cNvSpPr/>
      </dsp:nvSpPr>
      <dsp:spPr>
        <a:xfrm>
          <a:off x="7308341" y="406794"/>
          <a:ext cx="3203971" cy="1281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Developers</a:t>
          </a:r>
        </a:p>
      </dsp:txBody>
      <dsp:txXfrm>
        <a:off x="7308341" y="406794"/>
        <a:ext cx="3203971" cy="1281588"/>
      </dsp:txXfrm>
    </dsp:sp>
    <dsp:sp modelId="{0ADFADEE-9F1A-46AE-A44A-1BE8A27A6EA9}">
      <dsp:nvSpPr>
        <dsp:cNvPr id="0" name=""/>
        <dsp:cNvSpPr/>
      </dsp:nvSpPr>
      <dsp:spPr>
        <a:xfrm>
          <a:off x="7308341" y="1688383"/>
          <a:ext cx="3203971" cy="41706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Resident survey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Perception of problem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Priorities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Attitude toward specific segments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Commuter survey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Perception of Waunakee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Perception of home prices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Price target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Willingness to move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Reasons they live elsewhere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7308341" y="1688383"/>
        <a:ext cx="3203971" cy="4170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0.39315</cdr:x>
      <cdr:y>0.17155</cdr:y>
    </cdr:from>
    <cdr:to>
      <cdr:x>0.54299</cdr:x>
      <cdr:y>0.2173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99214" y="979714"/>
          <a:ext cx="914400" cy="261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111,758</a:t>
          </a:r>
        </a:p>
      </cdr:txBody>
    </cdr:sp>
  </cdr:relSizeAnchor>
  <cdr:relSizeAnchor xmlns:cdr="http://schemas.openxmlformats.org/drawingml/2006/chartDrawing">
    <cdr:from>
      <cdr:x>0.41259</cdr:x>
      <cdr:y>0.36903</cdr:y>
    </cdr:from>
    <cdr:to>
      <cdr:x>0.56243</cdr:x>
      <cdr:y>0.41478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517867" y="2107473"/>
          <a:ext cx="914400" cy="261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74,505</a:t>
          </a:r>
        </a:p>
      </cdr:txBody>
    </cdr:sp>
  </cdr:relSizeAnchor>
  <cdr:relSizeAnchor xmlns:cdr="http://schemas.openxmlformats.org/drawingml/2006/chartDrawing">
    <cdr:from>
      <cdr:x>0.64942</cdr:x>
      <cdr:y>0.3717</cdr:y>
    </cdr:from>
    <cdr:to>
      <cdr:x>0.79926</cdr:x>
      <cdr:y>0.41745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963129" y="2122714"/>
          <a:ext cx="914400" cy="261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77,727</a:t>
          </a:r>
        </a:p>
      </cdr:txBody>
    </cdr:sp>
  </cdr:relSizeAnchor>
  <cdr:relSizeAnchor xmlns:cdr="http://schemas.openxmlformats.org/drawingml/2006/chartDrawing">
    <cdr:from>
      <cdr:x>0.64883</cdr:x>
      <cdr:y>0.5</cdr:y>
    </cdr:from>
    <cdr:to>
      <cdr:x>0.79867</cdr:x>
      <cdr:y>0.54575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959500" y="2855422"/>
          <a:ext cx="914400" cy="261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51,818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747D77-7854-F841-8AC2-13610A68EA4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ACD340-C380-5345-BC27-751A51225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4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CD340-C380-5345-BC27-751A51225D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70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AutoNum type="arabicPeriod"/>
            </a:pPr>
            <a:r>
              <a:rPr lang="en-US" dirty="0"/>
              <a:t>With the public controversy in the background, the Village Board asked Extension to help lead a community process to identify and address housing concerns</a:t>
            </a:r>
          </a:p>
          <a:p>
            <a:pPr marL="232943" indent="-232943">
              <a:buAutoNum type="arabicPeriod"/>
            </a:pPr>
            <a:r>
              <a:rPr lang="en-US" dirty="0"/>
              <a:t>We decided on a study group approach, with the intent of building capacity to address this issues and issues in the future</a:t>
            </a:r>
          </a:p>
          <a:p>
            <a:pPr marL="232943" indent="-232943">
              <a:buAutoNum type="arabicPeriod"/>
            </a:pPr>
            <a:r>
              <a:rPr lang="en-US" dirty="0"/>
              <a:t>Residents were invited to apply to be part of the Task Force, and selection was made by the Village president in consultation with the Village administrator and Village engineer</a:t>
            </a:r>
          </a:p>
          <a:p>
            <a:pPr marL="232943" indent="-232943">
              <a:buAutoNum type="arabicPeriod"/>
            </a:pPr>
            <a:r>
              <a:rPr lang="en-US" dirty="0"/>
              <a:t>Race and ethnicity were particular challenges for a variety of reasons</a:t>
            </a:r>
          </a:p>
          <a:p>
            <a:pPr marL="232943" indent="-232943">
              <a:buAutoNum type="arabicPeriod"/>
            </a:pPr>
            <a:r>
              <a:rPr lang="en-US" dirty="0"/>
              <a:t>Otherwise, the group represented different socio economic, geographic and demographic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CD340-C380-5345-BC27-751A51225D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74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CD340-C380-5345-BC27-751A51225D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32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CD340-C380-5345-BC27-751A51225D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58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CD340-C380-5345-BC27-751A51225D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91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0482-6574-4839-A95C-427169655E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82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CD340-C380-5345-BC27-751A51225D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82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0482-6574-4839-A95C-427169655E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82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CD340-C380-5345-BC27-751A51225D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06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CD340-C380-5345-BC27-751A51225D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28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0482-6574-4839-A95C-427169655E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8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Moment of silence to digest and reflect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Sharon to report back from chat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CD340-C380-5345-BC27-751A51225D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67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D340-C380-5345-BC27-751A51225D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48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Moment of silence to digest and reflect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Sharon to report back from chat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CD340-C380-5345-BC27-751A51225D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67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0482-6574-4839-A95C-427169655E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82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CD340-C380-5345-BC27-751A51225D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26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0482-6574-4839-A95C-427169655E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82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CD340-C380-5345-BC27-751A51225D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81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AutoNum type="arabicPeriod"/>
            </a:pPr>
            <a:r>
              <a:rPr lang="en-US" dirty="0"/>
              <a:t>This is a graph of the fair market value of homes in 2018</a:t>
            </a:r>
          </a:p>
          <a:p>
            <a:pPr marL="232943" indent="-232943">
              <a:buAutoNum type="arabicPeriod"/>
            </a:pPr>
            <a:r>
              <a:rPr lang="en-US" dirty="0"/>
              <a:t>Red shaded area indicates homes that meet affordability requirement for households making 80-100% of area median income for a family of four</a:t>
            </a:r>
          </a:p>
          <a:p>
            <a:pPr marL="232943" indent="-232943">
              <a:buAutoNum type="arabicPeriod"/>
            </a:pPr>
            <a:r>
              <a:rPr lang="en-US" dirty="0"/>
              <a:t>Blue line indicates the median home value in Waunakee in 2018</a:t>
            </a:r>
          </a:p>
          <a:p>
            <a:pPr marL="232943" indent="-232943">
              <a:buAutoNum type="arabicPeriod"/>
            </a:pPr>
            <a:r>
              <a:rPr lang="en-US" dirty="0"/>
              <a:t>Looking at this graph and the previous graph on the change in income distribution, and it appears that there isn’t a sufficient housing supply to sustain an adequate number of middle class households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CD340-C380-5345-BC27-751A51225D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12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AutoNum type="arabicPeriod"/>
            </a:pPr>
            <a:r>
              <a:rPr lang="en-US" dirty="0"/>
              <a:t>This is the Main Street side of a traditional block, comprised primarily of residential homes</a:t>
            </a:r>
          </a:p>
          <a:p>
            <a:pPr marL="232943" indent="-232943">
              <a:buAutoNum type="arabicPeriod"/>
            </a:pPr>
            <a:r>
              <a:rPr lang="en-US" dirty="0"/>
              <a:t>All homeowners had initially agreed to property sale</a:t>
            </a:r>
          </a:p>
          <a:p>
            <a:pPr marL="232943" indent="-232943">
              <a:buAutoNum type="arabicPeriod"/>
            </a:pPr>
            <a:r>
              <a:rPr lang="en-US" dirty="0"/>
              <a:t>Adjacent residents organized and successfully protested the development</a:t>
            </a:r>
          </a:p>
          <a:p>
            <a:pPr marL="232943" indent="-232943">
              <a:buAutoNum type="arabicPeriod"/>
            </a:pPr>
            <a:r>
              <a:rPr lang="en-US" dirty="0"/>
              <a:t>Series of contentious and increasingly angry public meetings over the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CD340-C380-5345-BC27-751A51225D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35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AutoNum type="arabicPeriod"/>
            </a:pPr>
            <a:r>
              <a:rPr lang="en-US" dirty="0"/>
              <a:t>This is facing East on Main Street, the picture in the upper left corner is the end of the first section of commercial real estate on Main Street</a:t>
            </a:r>
          </a:p>
          <a:p>
            <a:pPr marL="232943" indent="-232943">
              <a:buAutoNum type="arabicPeriod"/>
            </a:pPr>
            <a:r>
              <a:rPr lang="en-US" dirty="0"/>
              <a:t>The bottom two pictures are renderings of projects that have been completed but were underway at the time the scuttled development was proposed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CD340-C380-5345-BC27-751A51225D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29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0482-6574-4839-A95C-427169655E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4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728" y="2283618"/>
            <a:ext cx="8200724" cy="229076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728" y="4747444"/>
            <a:ext cx="820072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45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C93-43FE-F149-8C3D-C20E6B2368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68C4-6343-E64E-80B5-3749D0B65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2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966" y="6398323"/>
            <a:ext cx="1232189" cy="4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9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6372"/>
            <a:ext cx="10515600" cy="6409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0597"/>
            <a:ext cx="10515600" cy="50489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0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871481"/>
            <a:ext cx="10515600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9533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5CDC93-43FE-F149-8C3D-C20E6B2368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068C4-6343-E64E-80B5-3749D0B65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9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5099"/>
            <a:ext cx="10515600" cy="683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30596"/>
            <a:ext cx="5181600" cy="5023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30596"/>
            <a:ext cx="5181600" cy="5023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C93-43FE-F149-8C3D-C20E6B2368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68C4-6343-E64E-80B5-3749D0B65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9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14216"/>
            <a:ext cx="10515600" cy="640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6841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93720"/>
            <a:ext cx="5157787" cy="4095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6841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93720"/>
            <a:ext cx="5183188" cy="4095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C93-43FE-F149-8C3D-C20E6B2368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68C4-6343-E64E-80B5-3749D0B65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9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3467"/>
            <a:ext cx="10515600" cy="6152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C93-43FE-F149-8C3D-C20E6B2368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68C4-6343-E64E-80B5-3749D0B65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C93-43FE-F149-8C3D-C20E6B2368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68C4-6343-E64E-80B5-3749D0B65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7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C93-43FE-F149-8C3D-C20E6B2368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68C4-6343-E64E-80B5-3749D0B65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7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C93-43FE-F149-8C3D-C20E6B2368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68C4-6343-E64E-80B5-3749D0B656B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F16AF7-FA30-40F5-8881-23EDE9BD9D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3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82011"/>
            <a:ext cx="10515600" cy="666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30594"/>
            <a:ext cx="10515600" cy="492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CDC93-43FE-F149-8C3D-C20E6B236823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068C4-6343-E64E-80B5-3749D0B65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3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60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hyperlink" Target="http://www.vil.waunakee.wi.us/826/Waunakee-Housing-Task-Forc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tschmidt@waunakee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B5FD59-B96C-44CD-A011-F0AD8C9FE8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10" t="2163" r="6855" b="-2163"/>
          <a:stretch/>
        </p:blipFill>
        <p:spPr>
          <a:xfrm>
            <a:off x="3448051" y="-1356"/>
            <a:ext cx="8743950" cy="70032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B486D4-4DE1-48DA-9D96-D80021F85C4C}"/>
              </a:ext>
            </a:extLst>
          </p:cNvPr>
          <p:cNvSpPr/>
          <p:nvPr/>
        </p:nvSpPr>
        <p:spPr>
          <a:xfrm>
            <a:off x="366392" y="0"/>
            <a:ext cx="33754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49E9DF-25A9-4C11-8B6A-7812B488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9" y="457200"/>
            <a:ext cx="2753591" cy="160019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Waunakee Housing Task Force – Process, Results and More To Do…</a:t>
            </a:r>
            <a:endParaRPr lang="en-US" sz="2400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7E1D52-510A-4FDD-9D1A-4F4CAF785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909" y="4332902"/>
            <a:ext cx="3556739" cy="2169008"/>
          </a:xfrm>
        </p:spPr>
        <p:txBody>
          <a:bodyPr>
            <a:normAutofit lnSpcReduction="10000"/>
          </a:bodyPr>
          <a:lstStyle/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Todd Schmidt, Village Administrator / Economic Development Director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Village of Waunakee</a:t>
            </a:r>
            <a:endParaRPr lang="en-US" sz="1400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endParaRPr lang="en-US" sz="1400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Kristin Runge, PhD.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Community Development Institute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Division </a:t>
            </a:r>
            <a:r>
              <a:rPr lang="en-US" sz="14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Extension</a:t>
            </a: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University of Wisconsin-Madison</a:t>
            </a:r>
          </a:p>
        </p:txBody>
      </p:sp>
    </p:spTree>
    <p:extLst>
      <p:ext uri="{BB962C8B-B14F-4D97-AF65-F5344CB8AC3E}">
        <p14:creationId xmlns:p14="http://schemas.microsoft.com/office/powerpoint/2010/main" val="457591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F4D269-33D3-46D4-8B7C-A72D808A5476}"/>
              </a:ext>
            </a:extLst>
          </p:cNvPr>
          <p:cNvSpPr/>
          <p:nvPr/>
        </p:nvSpPr>
        <p:spPr>
          <a:xfrm>
            <a:off x="347538" y="0"/>
            <a:ext cx="33754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8D92B91-058D-46BB-9CAC-FE8A7469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67" y="499537"/>
            <a:ext cx="3068358" cy="15102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Goal: Representative Task Force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CBFF6-4425-442E-AB58-610F0BB26C4C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333" y="5981699"/>
            <a:ext cx="1415415" cy="644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C59155-FD26-4A61-ABB5-5900A4CF3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51" y="2381249"/>
            <a:ext cx="11191297" cy="28384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1790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F4D269-33D3-46D4-8B7C-A72D808A5476}"/>
              </a:ext>
            </a:extLst>
          </p:cNvPr>
          <p:cNvSpPr/>
          <p:nvPr/>
        </p:nvSpPr>
        <p:spPr>
          <a:xfrm>
            <a:off x="347538" y="0"/>
            <a:ext cx="33754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8D92B91-058D-46BB-9CAC-FE8A7469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67" y="499537"/>
            <a:ext cx="2899363" cy="11006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Goals: Village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6C1AD6E-3A7E-458D-A5E4-C043C795A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266" y="1414272"/>
            <a:ext cx="6724565" cy="475792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The Village Board has created the Waunakee Housing Task Force to gain a full understanding of the existing housing inventory in Waunakee, identify areas of realistic housing need in which the Waunakee housing marketplace ought provide supply, and craft potential policy modifications.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82941E-A312-420C-8911-EDABF41F6D1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333" y="5981699"/>
            <a:ext cx="1415415" cy="6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14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F4D269-33D3-46D4-8B7C-A72D808A5476}"/>
              </a:ext>
            </a:extLst>
          </p:cNvPr>
          <p:cNvSpPr/>
          <p:nvPr/>
        </p:nvSpPr>
        <p:spPr>
          <a:xfrm>
            <a:off x="347538" y="0"/>
            <a:ext cx="33754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8D92B91-058D-46BB-9CAC-FE8A7469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67" y="499537"/>
            <a:ext cx="2899363" cy="11006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Steps in the Process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6C1AD6E-3A7E-458D-A5E4-C043C795A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475" y="946005"/>
            <a:ext cx="6724565" cy="6044138"/>
          </a:xfrm>
        </p:spPr>
        <p:txBody>
          <a:bodyPr>
            <a:normAutofit/>
          </a:bodyPr>
          <a:lstStyle/>
          <a:p>
            <a:r>
              <a:rPr lang="en-US" sz="3200" dirty="0"/>
              <a:t>Negotiate Extension role</a:t>
            </a:r>
          </a:p>
          <a:p>
            <a:r>
              <a:rPr lang="en-US" sz="3200" dirty="0" smtClean="0"/>
              <a:t>Assist </a:t>
            </a:r>
            <a:r>
              <a:rPr lang="en-US" sz="3200" dirty="0"/>
              <a:t>in creating participant selection grid</a:t>
            </a:r>
          </a:p>
          <a:p>
            <a:r>
              <a:rPr lang="en-US" sz="3200" dirty="0"/>
              <a:t>Village creates committee</a:t>
            </a:r>
          </a:p>
          <a:p>
            <a:r>
              <a:rPr lang="en-US" sz="3200" dirty="0" smtClean="0"/>
              <a:t>Design </a:t>
            </a:r>
            <a:r>
              <a:rPr lang="en-US" sz="3200" dirty="0"/>
              <a:t>the educational program</a:t>
            </a:r>
          </a:p>
          <a:p>
            <a:r>
              <a:rPr lang="en-US" sz="3200" dirty="0" smtClean="0"/>
              <a:t>Monthly </a:t>
            </a:r>
            <a:r>
              <a:rPr lang="en-US" sz="3200" dirty="0"/>
              <a:t>meetings</a:t>
            </a:r>
          </a:p>
          <a:p>
            <a:r>
              <a:rPr lang="en-US" sz="3200" dirty="0" smtClean="0"/>
              <a:t>Survey </a:t>
            </a:r>
            <a:r>
              <a:rPr lang="en-US" sz="3200" dirty="0"/>
              <a:t>design and implementation</a:t>
            </a:r>
          </a:p>
          <a:p>
            <a:r>
              <a:rPr lang="en-US" sz="3200" dirty="0"/>
              <a:t>Decision making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EBC15D-6DF3-432A-8513-3110CEF80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567" y="2142071"/>
            <a:ext cx="2899363" cy="3810001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042A1F-835C-494F-8BA5-4489F2862DEC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333" y="5981699"/>
            <a:ext cx="1415415" cy="6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93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77ACB5-321F-457D-BDA7-41EA856F163E}"/>
              </a:ext>
            </a:extLst>
          </p:cNvPr>
          <p:cNvSpPr txBox="1"/>
          <p:nvPr/>
        </p:nvSpPr>
        <p:spPr>
          <a:xfrm>
            <a:off x="7766733" y="5313046"/>
            <a:ext cx="3942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 Force small group deliberations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t="1418" r="8724" b="17447"/>
          <a:stretch/>
        </p:blipFill>
        <p:spPr>
          <a:xfrm>
            <a:off x="736843" y="256853"/>
            <a:ext cx="4253501" cy="2938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63414" y="1051179"/>
            <a:ext cx="4529478" cy="3397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7" t="-1450" r="8706" b="18501"/>
          <a:stretch/>
        </p:blipFill>
        <p:spPr>
          <a:xfrm>
            <a:off x="2863593" y="3463759"/>
            <a:ext cx="4599397" cy="310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88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5097127"/>
            <a:ext cx="10113645" cy="822960"/>
          </a:xfrm>
        </p:spPr>
        <p:txBody>
          <a:bodyPr/>
          <a:lstStyle/>
          <a:p>
            <a:r>
              <a:rPr lang="en-US" sz="4800" dirty="0"/>
              <a:t>Report Content &amp; Key Findings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80" b="19780"/>
          <a:stretch>
            <a:fillRect/>
          </a:stretch>
        </p:blipFill>
        <p:spPr/>
      </p:pic>
      <p:sp>
        <p:nvSpPr>
          <p:cNvPr id="2" name="Rectangle 1"/>
          <p:cNvSpPr/>
          <p:nvPr/>
        </p:nvSpPr>
        <p:spPr>
          <a:xfrm>
            <a:off x="9547551" y="4505298"/>
            <a:ext cx="2502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Image by Paul Whitley, via Flickr</a:t>
            </a:r>
          </a:p>
          <a:p>
            <a:r>
              <a:rPr lang="en-US" sz="800" dirty="0">
                <a:solidFill>
                  <a:schemeClr val="bg1"/>
                </a:solidFill>
              </a:rPr>
              <a:t>https://www.flickr.com/photos/nbsinyk/5154118365</a:t>
            </a:r>
          </a:p>
        </p:txBody>
      </p:sp>
    </p:spTree>
    <p:extLst>
      <p:ext uri="{BB962C8B-B14F-4D97-AF65-F5344CB8AC3E}">
        <p14:creationId xmlns:p14="http://schemas.microsoft.com/office/powerpoint/2010/main" val="2637236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40A42-B704-4DA9-84D2-E92B92AD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E42C716-D6C7-4E8F-A15C-2471E84925E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78502847"/>
              </p:ext>
            </p:extLst>
          </p:nvPr>
        </p:nvGraphicFramePr>
        <p:xfrm>
          <a:off x="976184" y="887413"/>
          <a:ext cx="10515600" cy="626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080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5097127"/>
            <a:ext cx="10113645" cy="822960"/>
          </a:xfrm>
        </p:spPr>
        <p:txBody>
          <a:bodyPr/>
          <a:lstStyle/>
          <a:p>
            <a:r>
              <a:rPr lang="en-US" sz="4800" dirty="0"/>
              <a:t>Results &amp; Outcomes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80" b="19780"/>
          <a:stretch>
            <a:fillRect/>
          </a:stretch>
        </p:blipFill>
        <p:spPr/>
      </p:pic>
      <p:sp>
        <p:nvSpPr>
          <p:cNvPr id="2" name="Rectangle 1"/>
          <p:cNvSpPr/>
          <p:nvPr/>
        </p:nvSpPr>
        <p:spPr>
          <a:xfrm>
            <a:off x="9547551" y="4505298"/>
            <a:ext cx="2502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Image by Paul Whitley, via Flickr</a:t>
            </a:r>
          </a:p>
          <a:p>
            <a:r>
              <a:rPr lang="en-US" sz="800" dirty="0">
                <a:solidFill>
                  <a:schemeClr val="bg1"/>
                </a:solidFill>
              </a:rPr>
              <a:t>https://www.flickr.com/photos/nbsinyk/5154118365</a:t>
            </a:r>
          </a:p>
        </p:txBody>
      </p:sp>
    </p:spTree>
    <p:extLst>
      <p:ext uri="{BB962C8B-B14F-4D97-AF65-F5344CB8AC3E}">
        <p14:creationId xmlns:p14="http://schemas.microsoft.com/office/powerpoint/2010/main" val="2637236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ABD621F-23DF-4DD0-8F5B-332BFCE02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372"/>
            <a:ext cx="10515600" cy="640936"/>
          </a:xfrm>
        </p:spPr>
        <p:txBody>
          <a:bodyPr anchor="ctr">
            <a:normAutofit/>
          </a:bodyPr>
          <a:lstStyle/>
          <a:p>
            <a:r>
              <a:rPr lang="en-US" sz="3700" dirty="0" smtClean="0"/>
              <a:t>Work Product</a:t>
            </a:r>
            <a:endParaRPr lang="en-US" sz="3700" dirty="0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63ABE7-49B0-43BB-8ABB-0B941527B3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1271588"/>
            <a:ext cx="4006850" cy="4967288"/>
          </a:xfrm>
          <a:prstGeom prst="rect">
            <a:avLst/>
          </a:prstGeom>
        </p:spPr>
      </p:pic>
      <p:pic>
        <p:nvPicPr>
          <p:cNvPr id="10" name="Content Placeholder 9" descr="A screenshot of a computer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5898B342-8ECE-4606-9EDB-8AF59FBEA8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863" y="1271588"/>
            <a:ext cx="6035675" cy="49672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D46723-4568-4104-BCBA-D531178CB41C}"/>
              </a:ext>
            </a:extLst>
          </p:cNvPr>
          <p:cNvSpPr txBox="1"/>
          <p:nvPr/>
        </p:nvSpPr>
        <p:spPr>
          <a:xfrm>
            <a:off x="2040461" y="6323699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Annotated Report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4715C1-2759-4CFA-9D20-7DA8BBAADFF6}"/>
              </a:ext>
            </a:extLst>
          </p:cNvPr>
          <p:cNvSpPr txBox="1"/>
          <p:nvPr/>
        </p:nvSpPr>
        <p:spPr>
          <a:xfrm>
            <a:off x="6915493" y="6323699"/>
            <a:ext cx="2450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 Force Web Page</a:t>
            </a:r>
          </a:p>
        </p:txBody>
      </p:sp>
    </p:spTree>
    <p:extLst>
      <p:ext uri="{BB962C8B-B14F-4D97-AF65-F5344CB8AC3E}">
        <p14:creationId xmlns:p14="http://schemas.microsoft.com/office/powerpoint/2010/main" val="68850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F4D269-33D3-46D4-8B7C-A72D808A5476}"/>
              </a:ext>
            </a:extLst>
          </p:cNvPr>
          <p:cNvSpPr/>
          <p:nvPr/>
        </p:nvSpPr>
        <p:spPr>
          <a:xfrm>
            <a:off x="347538" y="0"/>
            <a:ext cx="33754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8D92B91-058D-46BB-9CAC-FE8A7469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66" y="414876"/>
            <a:ext cx="3200401" cy="16425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Outcomes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093E9B5-E4E2-4295-B508-E6D020A1E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566" y="2228850"/>
            <a:ext cx="2899363" cy="397192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List of ongoing recommendations</a:t>
            </a:r>
          </a:p>
          <a:p>
            <a:endParaRPr lang="en-US" sz="1100" dirty="0">
              <a:solidFill>
                <a:schemeClr val="bg2"/>
              </a:solidFill>
            </a:endParaRPr>
          </a:p>
          <a:p>
            <a:r>
              <a:rPr lang="en-US" sz="2000" dirty="0">
                <a:solidFill>
                  <a:schemeClr val="bg2"/>
                </a:solidFill>
              </a:rPr>
              <a:t>Missing Middle subdivision</a:t>
            </a:r>
          </a:p>
          <a:p>
            <a:endParaRPr lang="en-US" sz="800" dirty="0">
              <a:solidFill>
                <a:schemeClr val="bg2"/>
              </a:solidFill>
            </a:endParaRPr>
          </a:p>
          <a:p>
            <a:r>
              <a:rPr lang="en-US" sz="2000" dirty="0">
                <a:solidFill>
                  <a:schemeClr val="bg2"/>
                </a:solidFill>
              </a:rPr>
              <a:t>LIHTC redevelopment project</a:t>
            </a:r>
          </a:p>
          <a:p>
            <a:endParaRPr lang="en-US" sz="800" dirty="0">
              <a:solidFill>
                <a:schemeClr val="bg2"/>
              </a:solidFill>
            </a:endParaRPr>
          </a:p>
          <a:p>
            <a:r>
              <a:rPr lang="en-US" sz="2000" dirty="0">
                <a:solidFill>
                  <a:schemeClr val="bg2"/>
                </a:solidFill>
              </a:rPr>
              <a:t>Community Development Authority</a:t>
            </a:r>
          </a:p>
          <a:p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998BE1-8B19-4C0A-A173-1AB6280BC6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664" y="762010"/>
            <a:ext cx="8143245" cy="519006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2415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5097127"/>
            <a:ext cx="10113645" cy="822960"/>
          </a:xfrm>
        </p:spPr>
        <p:txBody>
          <a:bodyPr/>
          <a:lstStyle/>
          <a:p>
            <a:r>
              <a:rPr lang="en-US" sz="4800" dirty="0"/>
              <a:t>Lessons Learned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80" b="19780"/>
          <a:stretch>
            <a:fillRect/>
          </a:stretch>
        </p:blipFill>
        <p:spPr/>
      </p:pic>
      <p:sp>
        <p:nvSpPr>
          <p:cNvPr id="2" name="Rectangle 1"/>
          <p:cNvSpPr/>
          <p:nvPr/>
        </p:nvSpPr>
        <p:spPr>
          <a:xfrm>
            <a:off x="9547551" y="4505298"/>
            <a:ext cx="2502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Image by Paul Whitley, via Flickr</a:t>
            </a:r>
          </a:p>
          <a:p>
            <a:r>
              <a:rPr lang="en-US" sz="800" dirty="0">
                <a:solidFill>
                  <a:schemeClr val="bg1"/>
                </a:solidFill>
              </a:rPr>
              <a:t>https://www.flickr.com/photos/nbsinyk/5154118365</a:t>
            </a:r>
          </a:p>
        </p:txBody>
      </p:sp>
    </p:spTree>
    <p:extLst>
      <p:ext uri="{BB962C8B-B14F-4D97-AF65-F5344CB8AC3E}">
        <p14:creationId xmlns:p14="http://schemas.microsoft.com/office/powerpoint/2010/main" val="263723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F4D269-33D3-46D4-8B7C-A72D808A5476}"/>
              </a:ext>
            </a:extLst>
          </p:cNvPr>
          <p:cNvSpPr/>
          <p:nvPr/>
        </p:nvSpPr>
        <p:spPr>
          <a:xfrm>
            <a:off x="347538" y="0"/>
            <a:ext cx="33754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8D92B91-058D-46BB-9CAC-FE8A7469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67" y="499537"/>
            <a:ext cx="2899363" cy="1600197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3ED29A-0537-4805-B6FF-F44CFA6A6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Background Context &amp; Process</a:t>
            </a:r>
            <a:endParaRPr lang="en-US" sz="3200" dirty="0"/>
          </a:p>
          <a:p>
            <a:pPr lvl="1"/>
            <a:r>
              <a:rPr lang="en-US" sz="3200" dirty="0"/>
              <a:t>Dane County &amp; Waunakee</a:t>
            </a:r>
          </a:p>
          <a:p>
            <a:pPr lvl="1"/>
            <a:r>
              <a:rPr lang="en-US" sz="3200" dirty="0" smtClean="0"/>
              <a:t>Flashpoint</a:t>
            </a:r>
          </a:p>
          <a:p>
            <a:pPr lvl="1"/>
            <a:r>
              <a:rPr lang="en-US" sz="3200" dirty="0" smtClean="0"/>
              <a:t>Group Process</a:t>
            </a:r>
          </a:p>
          <a:p>
            <a:r>
              <a:rPr lang="en-US" sz="3200" dirty="0" smtClean="0"/>
              <a:t>Report Content &amp; Key Findings</a:t>
            </a:r>
            <a:endParaRPr lang="en-US" sz="3200" dirty="0"/>
          </a:p>
          <a:p>
            <a:r>
              <a:rPr lang="en-US" sz="3200" dirty="0" smtClean="0"/>
              <a:t>Results &amp; Outcomes</a:t>
            </a:r>
            <a:endParaRPr lang="en-US" sz="3200" dirty="0"/>
          </a:p>
          <a:p>
            <a:r>
              <a:rPr lang="en-US" sz="3200" dirty="0" smtClean="0"/>
              <a:t>Lessons Learned</a:t>
            </a:r>
          </a:p>
          <a:p>
            <a:r>
              <a:rPr lang="en-US" sz="3200" dirty="0" smtClean="0"/>
              <a:t>Q/A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B1E79-D9D8-4FAC-9FB7-23BF2D4C9FA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333" y="5981699"/>
            <a:ext cx="1415415" cy="6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01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 Considerations: What we’ve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0597"/>
            <a:ext cx="10877550" cy="51595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Group Formation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Decision-making </a:t>
            </a:r>
            <a:r>
              <a:rPr lang="en-US" dirty="0"/>
              <a:t>process should have been identified at start</a:t>
            </a:r>
          </a:p>
          <a:p>
            <a:pPr>
              <a:lnSpc>
                <a:spcPct val="150000"/>
              </a:lnSpc>
            </a:pPr>
            <a:r>
              <a:rPr lang="en-US" dirty="0"/>
              <a:t>Balance between learning (presentations) and discussions</a:t>
            </a:r>
          </a:p>
          <a:p>
            <a:pPr>
              <a:lnSpc>
                <a:spcPct val="150000"/>
              </a:lnSpc>
            </a:pPr>
            <a:r>
              <a:rPr lang="en-US" dirty="0"/>
              <a:t>Keep coming back to the task/purpose [develop recommendations]</a:t>
            </a:r>
          </a:p>
          <a:p>
            <a:pPr>
              <a:lnSpc>
                <a:spcPct val="150000"/>
              </a:lnSpc>
            </a:pPr>
            <a:r>
              <a:rPr lang="en-US" dirty="0"/>
              <a:t>Group analysis of data – how much data is the right amount?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7F82F-8D86-46F7-9883-EA74EFD96D2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333" y="5981699"/>
            <a:ext cx="1415415" cy="6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81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F4D269-33D3-46D4-8B7C-A72D808A5476}"/>
              </a:ext>
            </a:extLst>
          </p:cNvPr>
          <p:cNvSpPr/>
          <p:nvPr/>
        </p:nvSpPr>
        <p:spPr>
          <a:xfrm>
            <a:off x="347538" y="0"/>
            <a:ext cx="33754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8D92B91-058D-46BB-9CAC-FE8A7469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67" y="499537"/>
            <a:ext cx="2899363" cy="1600197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More Info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3ED29A-0537-4805-B6FF-F44CFA6A6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Todd </a:t>
            </a:r>
            <a:r>
              <a:rPr lang="en-US" sz="3200" dirty="0" smtClean="0"/>
              <a:t>Schmidt</a:t>
            </a:r>
          </a:p>
          <a:p>
            <a:pPr lvl="1"/>
            <a:r>
              <a:rPr lang="en-US" sz="3000" dirty="0" smtClean="0"/>
              <a:t>Village </a:t>
            </a:r>
            <a:r>
              <a:rPr lang="en-US" sz="3000" dirty="0"/>
              <a:t>Administrator / Economic Development </a:t>
            </a:r>
            <a:r>
              <a:rPr lang="en-US" sz="3000" dirty="0" smtClean="0"/>
              <a:t>Director</a:t>
            </a:r>
          </a:p>
          <a:p>
            <a:pPr lvl="1"/>
            <a:r>
              <a:rPr lang="en-US" sz="3200" dirty="0" smtClean="0"/>
              <a:t>Village </a:t>
            </a:r>
            <a:r>
              <a:rPr lang="en-US" sz="3200" dirty="0"/>
              <a:t>of </a:t>
            </a:r>
            <a:r>
              <a:rPr lang="en-US" sz="3200" dirty="0" smtClean="0"/>
              <a:t>Waunakee</a:t>
            </a:r>
          </a:p>
          <a:p>
            <a:pPr lvl="1"/>
            <a:r>
              <a:rPr lang="en-US" sz="3200" dirty="0" smtClean="0">
                <a:hlinkClick r:id="rId3"/>
              </a:rPr>
              <a:t>tschmidt@waunakee.com</a:t>
            </a:r>
            <a:endParaRPr lang="en-US" sz="3200" dirty="0" smtClean="0"/>
          </a:p>
          <a:p>
            <a:pPr lvl="1"/>
            <a:r>
              <a:rPr lang="en-US" sz="3200" dirty="0" smtClean="0"/>
              <a:t>(608)850-5227</a:t>
            </a:r>
          </a:p>
          <a:p>
            <a:r>
              <a:rPr lang="en-US" sz="3200" dirty="0" smtClean="0"/>
              <a:t>Kristin </a:t>
            </a:r>
            <a:r>
              <a:rPr lang="en-US" sz="3200" dirty="0"/>
              <a:t>Runge, </a:t>
            </a:r>
            <a:r>
              <a:rPr lang="en-US" sz="3200" dirty="0" smtClean="0"/>
              <a:t>PhD.</a:t>
            </a:r>
          </a:p>
          <a:p>
            <a:pPr lvl="1"/>
            <a:r>
              <a:rPr lang="en-US" sz="3000" dirty="0" smtClean="0"/>
              <a:t>Community </a:t>
            </a:r>
            <a:r>
              <a:rPr lang="en-US" sz="3000" dirty="0"/>
              <a:t>Development </a:t>
            </a:r>
            <a:r>
              <a:rPr lang="en-US" sz="3000" dirty="0" smtClean="0"/>
              <a:t>Institute, D</a:t>
            </a:r>
            <a:r>
              <a:rPr lang="en-US" sz="3200" dirty="0" smtClean="0"/>
              <a:t>ivision </a:t>
            </a:r>
            <a:r>
              <a:rPr lang="en-US" sz="3200" dirty="0"/>
              <a:t>of </a:t>
            </a:r>
            <a:r>
              <a:rPr lang="en-US" sz="3200" dirty="0" smtClean="0"/>
              <a:t>Extension, UW-Madison</a:t>
            </a:r>
          </a:p>
          <a:p>
            <a:pPr lvl="1"/>
            <a:r>
              <a:rPr lang="en-US" sz="3200" dirty="0" smtClean="0"/>
              <a:t>kristin.runge@wisc.edu</a:t>
            </a:r>
          </a:p>
          <a:p>
            <a:r>
              <a:rPr lang="en-US" sz="3400" dirty="0"/>
              <a:t>http://</a:t>
            </a:r>
            <a:r>
              <a:rPr lang="en-US" sz="3400" dirty="0" smtClean="0"/>
              <a:t>www.waunakee.com/826/Waunakee-Housing-Task-Force (or just Google it)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B1E79-D9D8-4FAC-9FB7-23BF2D4C9FA6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333" y="5981699"/>
            <a:ext cx="1415415" cy="6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16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5097127"/>
            <a:ext cx="10113645" cy="822960"/>
          </a:xfrm>
        </p:spPr>
        <p:txBody>
          <a:bodyPr/>
          <a:lstStyle/>
          <a:p>
            <a:r>
              <a:rPr lang="en-US" sz="4800" dirty="0" smtClean="0"/>
              <a:t>Questions?</a:t>
            </a:r>
            <a:endParaRPr lang="en-US" sz="48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80" b="19780"/>
          <a:stretch>
            <a:fillRect/>
          </a:stretch>
        </p:blipFill>
        <p:spPr/>
      </p:pic>
      <p:sp>
        <p:nvSpPr>
          <p:cNvPr id="2" name="Rectangle 1"/>
          <p:cNvSpPr/>
          <p:nvPr/>
        </p:nvSpPr>
        <p:spPr>
          <a:xfrm>
            <a:off x="9547551" y="4505298"/>
            <a:ext cx="2502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Image by Paul Whitley, via Flickr</a:t>
            </a:r>
          </a:p>
          <a:p>
            <a:r>
              <a:rPr lang="en-US" sz="800" dirty="0">
                <a:solidFill>
                  <a:schemeClr val="bg1"/>
                </a:solidFill>
              </a:rPr>
              <a:t>https://www.flickr.com/photos/nbsinyk/5154118365</a:t>
            </a:r>
          </a:p>
        </p:txBody>
      </p:sp>
    </p:spTree>
    <p:extLst>
      <p:ext uri="{BB962C8B-B14F-4D97-AF65-F5344CB8AC3E}">
        <p14:creationId xmlns:p14="http://schemas.microsoft.com/office/powerpoint/2010/main" val="53707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F4D269-33D3-46D4-8B7C-A72D808A5476}"/>
              </a:ext>
            </a:extLst>
          </p:cNvPr>
          <p:cNvSpPr/>
          <p:nvPr/>
        </p:nvSpPr>
        <p:spPr>
          <a:xfrm>
            <a:off x="347538" y="0"/>
            <a:ext cx="33754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8D92B91-058D-46BB-9CAC-FE8A7469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67" y="499537"/>
            <a:ext cx="2899363" cy="1100663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Village of Waunakee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028" name="Picture 4" descr="Home - Waunakee Area Chamber of Commerce, WI">
            <a:extLst>
              <a:ext uri="{FF2B5EF4-FFF2-40B4-BE49-F238E27FC236}">
                <a16:creationId xmlns:a16="http://schemas.microsoft.com/office/drawing/2014/main" id="{F75E6D64-5A29-4B9E-9FFE-F5BCA6436B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42626" y="685800"/>
            <a:ext cx="420234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EBC15D-6DF3-432A-8513-3110CEF80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567" y="2142071"/>
            <a:ext cx="3096933" cy="381000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Suburban Community North of Madison</a:t>
            </a:r>
          </a:p>
          <a:p>
            <a:endParaRPr lang="en-US" sz="2000" dirty="0">
              <a:solidFill>
                <a:schemeClr val="bg2"/>
              </a:solidFill>
            </a:endParaRPr>
          </a:p>
          <a:p>
            <a:r>
              <a:rPr lang="en-US" sz="2000" dirty="0">
                <a:solidFill>
                  <a:schemeClr val="bg2"/>
                </a:solidFill>
              </a:rPr>
              <a:t>1990: 5,987 residents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2020: 14,399 </a:t>
            </a:r>
            <a:r>
              <a:rPr lang="en-US" sz="2000" dirty="0">
                <a:solidFill>
                  <a:schemeClr val="bg2"/>
                </a:solidFill>
              </a:rPr>
              <a:t>residents</a:t>
            </a:r>
          </a:p>
          <a:p>
            <a:endParaRPr lang="en-US" sz="2000" dirty="0">
              <a:solidFill>
                <a:schemeClr val="bg2"/>
              </a:solidFill>
            </a:endParaRPr>
          </a:p>
          <a:p>
            <a:r>
              <a:rPr lang="en-US" sz="2000" dirty="0">
                <a:solidFill>
                  <a:schemeClr val="bg2"/>
                </a:solidFill>
              </a:rPr>
              <a:t>20,000 additional households expected between 2018 and 2040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B754C9-1195-4990-8AD3-F144BD807E95}"/>
              </a:ext>
            </a:extLst>
          </p:cNvPr>
          <p:cNvCxnSpPr>
            <a:cxnSpLocks/>
          </p:cNvCxnSpPr>
          <p:nvPr/>
        </p:nvCxnSpPr>
        <p:spPr>
          <a:xfrm>
            <a:off x="5076825" y="1171575"/>
            <a:ext cx="2647950" cy="73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6E73212-6432-4CCB-8EE3-351E2852BAA7}"/>
              </a:ext>
            </a:extLst>
          </p:cNvPr>
          <p:cNvSpPr txBox="1"/>
          <p:nvPr/>
        </p:nvSpPr>
        <p:spPr>
          <a:xfrm>
            <a:off x="4218267" y="79271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 Capitol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FCC246-DDA2-400B-8A01-06DB44E3B544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333" y="5981699"/>
            <a:ext cx="1415415" cy="6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08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5097127"/>
            <a:ext cx="10113645" cy="822960"/>
          </a:xfrm>
        </p:spPr>
        <p:txBody>
          <a:bodyPr/>
          <a:lstStyle/>
          <a:p>
            <a:r>
              <a:rPr lang="en-US" sz="4800" dirty="0"/>
              <a:t>Background Context &amp; Process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80" b="19780"/>
          <a:stretch>
            <a:fillRect/>
          </a:stretch>
        </p:blipFill>
        <p:spPr/>
      </p:pic>
      <p:sp>
        <p:nvSpPr>
          <p:cNvPr id="2" name="Rectangle 1"/>
          <p:cNvSpPr/>
          <p:nvPr/>
        </p:nvSpPr>
        <p:spPr>
          <a:xfrm>
            <a:off x="9547551" y="4505298"/>
            <a:ext cx="2502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Image by Paul Whitley, via Flickr</a:t>
            </a:r>
          </a:p>
          <a:p>
            <a:r>
              <a:rPr lang="en-US" sz="800" dirty="0">
                <a:solidFill>
                  <a:schemeClr val="bg1"/>
                </a:solidFill>
              </a:rPr>
              <a:t>https://www.flickr.com/photos/nbsinyk/5154118365</a:t>
            </a:r>
          </a:p>
        </p:txBody>
      </p:sp>
    </p:spTree>
    <p:extLst>
      <p:ext uri="{BB962C8B-B14F-4D97-AF65-F5344CB8AC3E}">
        <p14:creationId xmlns:p14="http://schemas.microsoft.com/office/powerpoint/2010/main" val="229876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F4D269-33D3-46D4-8B7C-A72D808A5476}"/>
              </a:ext>
            </a:extLst>
          </p:cNvPr>
          <p:cNvSpPr/>
          <p:nvPr/>
        </p:nvSpPr>
        <p:spPr>
          <a:xfrm>
            <a:off x="347538" y="0"/>
            <a:ext cx="33754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8D92B91-058D-46BB-9CAC-FE8A7469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67" y="499537"/>
            <a:ext cx="2899363" cy="11006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Context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3D1AA94-F973-4373-9942-F6B776D30D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026737"/>
              </p:ext>
            </p:extLst>
          </p:nvPr>
        </p:nvGraphicFramePr>
        <p:xfrm>
          <a:off x="4503738" y="685800"/>
          <a:ext cx="6935787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EBC15D-6DF3-432A-8513-3110CEF80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567" y="2142071"/>
            <a:ext cx="2899363" cy="381000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Dane County expected to add 20,000 additional households between 2018 and 2040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7A8CEF-BE80-4FEF-88F5-1ECA383CC442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333" y="5981699"/>
            <a:ext cx="1415415" cy="6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0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2646C-5F60-4B4A-82F0-969DF4EB0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Village of Waunakee Home Inventory by Fair Market Value</a:t>
            </a: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0E7E698D-9FBB-41B2-B40D-E0C5F4DBE4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376387"/>
              </p:ext>
            </p:extLst>
          </p:nvPr>
        </p:nvGraphicFramePr>
        <p:xfrm>
          <a:off x="838200" y="1230313"/>
          <a:ext cx="10515600" cy="504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2C8C3E95-293E-4BF7-858A-754BE68A4C52}"/>
              </a:ext>
            </a:extLst>
          </p:cNvPr>
          <p:cNvSpPr/>
          <p:nvPr/>
        </p:nvSpPr>
        <p:spPr>
          <a:xfrm>
            <a:off x="1475232" y="1341120"/>
            <a:ext cx="2011680" cy="367030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A09B90C-E2FF-4CCA-AB6B-CA604553C166}"/>
              </a:ext>
            </a:extLst>
          </p:cNvPr>
          <p:cNvCxnSpPr/>
          <p:nvPr/>
        </p:nvCxnSpPr>
        <p:spPr>
          <a:xfrm>
            <a:off x="4486656" y="1341120"/>
            <a:ext cx="0" cy="36703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DBC757B-F057-4B98-822C-8EAFDEE399F7}"/>
              </a:ext>
            </a:extLst>
          </p:cNvPr>
          <p:cNvSpPr txBox="1"/>
          <p:nvPr/>
        </p:nvSpPr>
        <p:spPr>
          <a:xfrm>
            <a:off x="838200" y="6280150"/>
            <a:ext cx="10631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Red shaded area indicates homes that meet affordability requirement for 80-100% of area median income for a family of four per HUD rules; </a:t>
            </a:r>
          </a:p>
          <a:p>
            <a:r>
              <a:rPr lang="en-US" sz="1200" dirty="0"/>
              <a:t>Vertical blue line denotes median single-family home value; Data provided by Waunakee Village Hall, April 2019; Total single family housing units =3,591; </a:t>
            </a:r>
          </a:p>
        </p:txBody>
      </p:sp>
    </p:spTree>
    <p:extLst>
      <p:ext uri="{BB962C8B-B14F-4D97-AF65-F5344CB8AC3E}">
        <p14:creationId xmlns:p14="http://schemas.microsoft.com/office/powerpoint/2010/main" val="3293474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F4D269-33D3-46D4-8B7C-A72D808A5476}"/>
              </a:ext>
            </a:extLst>
          </p:cNvPr>
          <p:cNvSpPr/>
          <p:nvPr/>
        </p:nvSpPr>
        <p:spPr>
          <a:xfrm>
            <a:off x="347538" y="0"/>
            <a:ext cx="33754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8D92B91-058D-46BB-9CAC-FE8A7469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67" y="499537"/>
            <a:ext cx="2899363" cy="11006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Flashpoint</a:t>
            </a:r>
          </a:p>
        </p:txBody>
      </p:sp>
      <p:pic>
        <p:nvPicPr>
          <p:cNvPr id="8" name="Content Placeholder 11" descr="A tree in front of a building&#10;&#10;Description automatically generated">
            <a:extLst>
              <a:ext uri="{FF2B5EF4-FFF2-40B4-BE49-F238E27FC236}">
                <a16:creationId xmlns:a16="http://schemas.microsoft.com/office/drawing/2014/main" id="{6375E757-16B6-4FCB-A985-2B4E868C3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850" y="461215"/>
            <a:ext cx="3651105" cy="2738329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EBC15D-6DF3-432A-8513-3110CEF80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567" y="2142071"/>
            <a:ext cx="2899363" cy="381000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A proposed luxury apartment complex in a residential block of Main Street Waunakee that would have replaced these buildings</a:t>
            </a:r>
          </a:p>
        </p:txBody>
      </p:sp>
      <p:pic>
        <p:nvPicPr>
          <p:cNvPr id="9" name="Content Placeholder 13" descr="A tree in front of a building&#10;&#10;Description automatically generated">
            <a:extLst>
              <a:ext uri="{FF2B5EF4-FFF2-40B4-BE49-F238E27FC236}">
                <a16:creationId xmlns:a16="http://schemas.microsoft.com/office/drawing/2014/main" id="{7441AD3B-FF58-43EA-A670-D95B073EFC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8328" y="461215"/>
            <a:ext cx="3651105" cy="2738329"/>
          </a:xfrm>
          <a:prstGeom prst="rect">
            <a:avLst/>
          </a:prstGeom>
        </p:spPr>
      </p:pic>
      <p:pic>
        <p:nvPicPr>
          <p:cNvPr id="12" name="Content Placeholder 6" descr="A house on the side of a road&#10;&#10;Description automatically generated">
            <a:extLst>
              <a:ext uri="{FF2B5EF4-FFF2-40B4-BE49-F238E27FC236}">
                <a16:creationId xmlns:a16="http://schemas.microsoft.com/office/drawing/2014/main" id="{E65C1D56-5E23-4B5C-9F56-A38B0A65DD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850" y="3411662"/>
            <a:ext cx="3670037" cy="2752528"/>
          </a:xfrm>
          <a:prstGeom prst="rect">
            <a:avLst/>
          </a:prstGeom>
        </p:spPr>
      </p:pic>
      <p:pic>
        <p:nvPicPr>
          <p:cNvPr id="13" name="Content Placeholder 9" descr="A tree in front of a house&#10;&#10;Description automatically generated">
            <a:extLst>
              <a:ext uri="{FF2B5EF4-FFF2-40B4-BE49-F238E27FC236}">
                <a16:creationId xmlns:a16="http://schemas.microsoft.com/office/drawing/2014/main" id="{9284FDA0-6410-4528-9D76-422C68D362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992" y="3411662"/>
            <a:ext cx="3670037" cy="2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49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F4D269-33D3-46D4-8B7C-A72D808A5476}"/>
              </a:ext>
            </a:extLst>
          </p:cNvPr>
          <p:cNvSpPr/>
          <p:nvPr/>
        </p:nvSpPr>
        <p:spPr>
          <a:xfrm>
            <a:off x="347538" y="0"/>
            <a:ext cx="33754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8D92B91-058D-46BB-9CAC-FE8A7469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67" y="499537"/>
            <a:ext cx="2899363" cy="11006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Flashpoint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EBC15D-6DF3-432A-8513-3110CEF80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567" y="2142071"/>
            <a:ext cx="2899363" cy="381000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Proposed during a time period in which adjacent blocks of Main Street had been redeveloped, and single family homes had been occasionally replaced by mixed use apartment buildings.</a:t>
            </a:r>
          </a:p>
        </p:txBody>
      </p:sp>
      <p:pic>
        <p:nvPicPr>
          <p:cNvPr id="10242" name="Picture 2" descr="Main Street, Waunakee Wisconsin | ©All Rights Reserved. | Flickr">
            <a:extLst>
              <a:ext uri="{FF2B5EF4-FFF2-40B4-BE49-F238E27FC236}">
                <a16:creationId xmlns:a16="http://schemas.microsoft.com/office/drawing/2014/main" id="{1D2BE201-7FA7-490F-A7F0-83460E2BA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5247" y="499537"/>
            <a:ext cx="3980226" cy="278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Waunakee, Sprinkman Real Estate">
            <a:extLst>
              <a:ext uri="{FF2B5EF4-FFF2-40B4-BE49-F238E27FC236}">
                <a16:creationId xmlns:a16="http://schemas.microsoft.com/office/drawing/2014/main" id="{750C75B4-A283-44E6-B559-7C185984E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07"/>
          <a:stretch/>
        </p:blipFill>
        <p:spPr bwMode="auto">
          <a:xfrm>
            <a:off x="7987753" y="499538"/>
            <a:ext cx="4026072" cy="278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Mixed-use development proposed for downtown Waunakee">
            <a:extLst>
              <a:ext uri="{FF2B5EF4-FFF2-40B4-BE49-F238E27FC236}">
                <a16:creationId xmlns:a16="http://schemas.microsoft.com/office/drawing/2014/main" id="{2A2362B4-060B-4CC6-9370-1029FF22B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7754" y="3429000"/>
            <a:ext cx="4026070" cy="226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LAMPHOUSE: 203 E Main St, Waunakee, WI 53597">
            <a:extLst>
              <a:ext uri="{FF2B5EF4-FFF2-40B4-BE49-F238E27FC236}">
                <a16:creationId xmlns:a16="http://schemas.microsoft.com/office/drawing/2014/main" id="{888C6A36-C7FF-4A47-B102-9A6BC1FF5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9"/>
          <a:stretch/>
        </p:blipFill>
        <p:spPr bwMode="auto">
          <a:xfrm>
            <a:off x="3865247" y="3429000"/>
            <a:ext cx="3980226" cy="226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681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4897817"/>
            <a:ext cx="10113645" cy="1215355"/>
          </a:xfrm>
        </p:spPr>
        <p:txBody>
          <a:bodyPr/>
          <a:lstStyle/>
          <a:p>
            <a:pPr algn="ctr"/>
            <a:r>
              <a:rPr lang="en-US" sz="3200" dirty="0" smtClean="0"/>
              <a:t>Waunakee Housing Task </a:t>
            </a:r>
            <a:r>
              <a:rPr lang="en-US" sz="3200" dirty="0"/>
              <a:t>Force </a:t>
            </a:r>
            <a:br>
              <a:rPr lang="en-US" sz="3200" dirty="0"/>
            </a:br>
            <a:r>
              <a:rPr lang="en-US" sz="3200" dirty="0" smtClean="0"/>
              <a:t>Group Process</a:t>
            </a:r>
            <a:endParaRPr lang="en-US" sz="32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80" b="19780"/>
          <a:stretch>
            <a:fillRect/>
          </a:stretch>
        </p:blipFill>
        <p:spPr/>
      </p:pic>
      <p:sp>
        <p:nvSpPr>
          <p:cNvPr id="2" name="Rectangle 1"/>
          <p:cNvSpPr/>
          <p:nvPr/>
        </p:nvSpPr>
        <p:spPr>
          <a:xfrm>
            <a:off x="9595176" y="4559263"/>
            <a:ext cx="2502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Image by Paul Whitley, via Flickr</a:t>
            </a:r>
          </a:p>
          <a:p>
            <a:r>
              <a:rPr lang="en-US" sz="800" dirty="0">
                <a:solidFill>
                  <a:schemeClr val="bg1"/>
                </a:solidFill>
              </a:rPr>
              <a:t>https://www.flickr.com/photos/nbsinyk/5154118365</a:t>
            </a:r>
          </a:p>
        </p:txBody>
      </p:sp>
    </p:spTree>
    <p:extLst>
      <p:ext uri="{BB962C8B-B14F-4D97-AF65-F5344CB8AC3E}">
        <p14:creationId xmlns:p14="http://schemas.microsoft.com/office/powerpoint/2010/main" val="270274552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UWBrand">
      <a:dk1>
        <a:sysClr val="windowText" lastClr="000000"/>
      </a:dk1>
      <a:lt1>
        <a:srgbClr val="FFFFFF"/>
      </a:lt1>
      <a:dk2>
        <a:srgbClr val="FFFFFF"/>
      </a:dk2>
      <a:lt2>
        <a:srgbClr val="FFFFFF"/>
      </a:lt2>
      <a:accent1>
        <a:srgbClr val="C5050C"/>
      </a:accent1>
      <a:accent2>
        <a:srgbClr val="FF8000"/>
      </a:accent2>
      <a:accent3>
        <a:srgbClr val="FFBF00"/>
      </a:accent3>
      <a:accent4>
        <a:srgbClr val="97B85F"/>
      </a:accent4>
      <a:accent5>
        <a:srgbClr val="6B9999"/>
      </a:accent5>
      <a:accent6>
        <a:srgbClr val="386666"/>
      </a:accent6>
      <a:hlink>
        <a:srgbClr val="0479A8"/>
      </a:hlink>
      <a:folHlink>
        <a:srgbClr val="0479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E3C5A98-AB36-104A-A00B-8E7F7E833236}" vid="{CAFF7E4A-95AB-1847-BE42-D359121671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</TotalTime>
  <Words>894</Words>
  <Application>Microsoft Office PowerPoint</Application>
  <PresentationFormat>Widescreen</PresentationFormat>
  <Paragraphs>168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Theme1</vt:lpstr>
      <vt:lpstr>Waunakee Housing Task Force – Process, Results and More To Do…</vt:lpstr>
      <vt:lpstr>Agenda</vt:lpstr>
      <vt:lpstr>Village of Waunakee</vt:lpstr>
      <vt:lpstr>Background Context &amp; Process</vt:lpstr>
      <vt:lpstr>Context</vt:lpstr>
      <vt:lpstr>Village of Waunakee Home Inventory by Fair Market Value</vt:lpstr>
      <vt:lpstr>The Flashpoint</vt:lpstr>
      <vt:lpstr>The Flashpoint</vt:lpstr>
      <vt:lpstr>Waunakee Housing Task Force  Group Process</vt:lpstr>
      <vt:lpstr>Goal: Representative Task Force</vt:lpstr>
      <vt:lpstr>Goals: Village</vt:lpstr>
      <vt:lpstr>Steps in the Process</vt:lpstr>
      <vt:lpstr>PowerPoint Presentation</vt:lpstr>
      <vt:lpstr>Report Content &amp; Key Findings</vt:lpstr>
      <vt:lpstr>Data</vt:lpstr>
      <vt:lpstr>Results &amp; Outcomes</vt:lpstr>
      <vt:lpstr>Work Product</vt:lpstr>
      <vt:lpstr>Outcomes</vt:lpstr>
      <vt:lpstr>Lessons Learned</vt:lpstr>
      <vt:lpstr>Process Considerations: What we’ve learned</vt:lpstr>
      <vt:lpstr>More Info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Study Group  Approach to Housing: The Case of Waunakee</dc:title>
  <dc:creator>Kristin Runge</dc:creator>
  <cp:lastModifiedBy>Parry, Olivia</cp:lastModifiedBy>
  <cp:revision>85</cp:revision>
  <cp:lastPrinted>2020-04-15T13:29:39Z</cp:lastPrinted>
  <dcterms:created xsi:type="dcterms:W3CDTF">2020-04-10T16:57:52Z</dcterms:created>
  <dcterms:modified xsi:type="dcterms:W3CDTF">2020-11-06T17:32:18Z</dcterms:modified>
</cp:coreProperties>
</file>